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73" r:id="rId7"/>
    <p:sldId id="268" r:id="rId8"/>
    <p:sldId id="272" r:id="rId9"/>
    <p:sldId id="274" r:id="rId10"/>
    <p:sldId id="270" r:id="rId11"/>
    <p:sldId id="271" r:id="rId12"/>
    <p:sldId id="275" r:id="rId13"/>
    <p:sldId id="261" r:id="rId14"/>
    <p:sldId id="262" r:id="rId15"/>
    <p:sldId id="263" r:id="rId16"/>
    <p:sldId id="265" r:id="rId17"/>
    <p:sldId id="276" r:id="rId18"/>
    <p:sldId id="266"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3AE8975F-547B-427B-B2C8-C1D348CC0FE7}" type="datetimeFigureOut">
              <a:rPr lang="tr-TR" smtClean="0"/>
              <a:t>18.01.2018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9C54D7-57A6-45A5-9DF6-8DF09AD80CFC}" type="slidenum">
              <a:rPr lang="tr-TR" smtClean="0"/>
              <a:t>‹#›</a:t>
            </a:fld>
            <a:endParaRPr lang="tr-TR"/>
          </a:p>
        </p:txBody>
      </p:sp>
    </p:spTree>
    <p:extLst>
      <p:ext uri="{BB962C8B-B14F-4D97-AF65-F5344CB8AC3E}">
        <p14:creationId xmlns:p14="http://schemas.microsoft.com/office/powerpoint/2010/main" val="2455827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tr-TR" smtClean="0"/>
              <a:t>Asıl başlık stili için tıklatın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tr-TR" smtClean="0"/>
              <a:t>Resim eklemek için simgeyi tıklatın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AE8975F-547B-427B-B2C8-C1D348CC0FE7}" type="datetimeFigureOut">
              <a:rPr lang="tr-TR" smtClean="0"/>
              <a:t>18.01.2018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69C54D7-57A6-45A5-9DF6-8DF09AD80CFC}" type="slidenum">
              <a:rPr lang="tr-TR" smtClean="0"/>
              <a:t>‹#›</a:t>
            </a:fld>
            <a:endParaRPr lang="tr-TR"/>
          </a:p>
        </p:txBody>
      </p:sp>
    </p:spTree>
    <p:extLst>
      <p:ext uri="{BB962C8B-B14F-4D97-AF65-F5344CB8AC3E}">
        <p14:creationId xmlns:p14="http://schemas.microsoft.com/office/powerpoint/2010/main" val="2971306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tr-TR" smtClean="0"/>
              <a:t>Asıl metin stillerini düzenle</a:t>
            </a:r>
          </a:p>
        </p:txBody>
      </p:sp>
      <p:sp>
        <p:nvSpPr>
          <p:cNvPr id="4" name="Date Placeholder 3"/>
          <p:cNvSpPr>
            <a:spLocks noGrp="1"/>
          </p:cNvSpPr>
          <p:nvPr>
            <p:ph type="dt" sz="half" idx="10"/>
          </p:nvPr>
        </p:nvSpPr>
        <p:spPr/>
        <p:txBody>
          <a:bodyPr/>
          <a:lstStyle/>
          <a:p>
            <a:fld id="{3AE8975F-547B-427B-B2C8-C1D348CC0FE7}" type="datetimeFigureOut">
              <a:rPr lang="tr-TR" smtClean="0"/>
              <a:t>18.01.2018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9C54D7-57A6-45A5-9DF6-8DF09AD80CFC}" type="slidenum">
              <a:rPr lang="tr-TR" smtClean="0"/>
              <a:t>‹#›</a:t>
            </a:fld>
            <a:endParaRPr lang="tr-TR"/>
          </a:p>
        </p:txBody>
      </p:sp>
    </p:spTree>
    <p:extLst>
      <p:ext uri="{BB962C8B-B14F-4D97-AF65-F5344CB8AC3E}">
        <p14:creationId xmlns:p14="http://schemas.microsoft.com/office/powerpoint/2010/main" val="83591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tr-TR" smtClean="0"/>
              <a:t>Asıl başlık stili için tıklatın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tr-TR" smtClean="0"/>
              <a:t>Asıl metin stillerini düzenle</a:t>
            </a:r>
          </a:p>
        </p:txBody>
      </p:sp>
      <p:sp>
        <p:nvSpPr>
          <p:cNvPr id="2" name="Date Placeholder 1"/>
          <p:cNvSpPr>
            <a:spLocks noGrp="1"/>
          </p:cNvSpPr>
          <p:nvPr>
            <p:ph type="dt" sz="half" idx="10"/>
          </p:nvPr>
        </p:nvSpPr>
        <p:spPr/>
        <p:txBody>
          <a:bodyPr/>
          <a:lstStyle/>
          <a:p>
            <a:fld id="{3AE8975F-547B-427B-B2C8-C1D348CC0FE7}" type="datetimeFigureOut">
              <a:rPr lang="tr-TR" smtClean="0"/>
              <a:t>18.01.2018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69C54D7-57A6-45A5-9DF6-8DF09AD80CFC}" type="slidenum">
              <a:rPr lang="tr-TR" smtClean="0"/>
              <a:t>‹#›</a:t>
            </a:fld>
            <a:endParaRPr lang="tr-TR"/>
          </a:p>
        </p:txBody>
      </p:sp>
    </p:spTree>
    <p:extLst>
      <p:ext uri="{BB962C8B-B14F-4D97-AF65-F5344CB8AC3E}">
        <p14:creationId xmlns:p14="http://schemas.microsoft.com/office/powerpoint/2010/main" val="724485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AE8975F-547B-427B-B2C8-C1D348CC0FE7}" type="datetimeFigureOut">
              <a:rPr lang="tr-TR" smtClean="0"/>
              <a:t>18.01.2018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9C54D7-57A6-45A5-9DF6-8DF09AD80CFC}" type="slidenum">
              <a:rPr lang="tr-TR" smtClean="0"/>
              <a:t>‹#›</a:t>
            </a:fld>
            <a:endParaRPr lang="tr-TR"/>
          </a:p>
        </p:txBody>
      </p:sp>
    </p:spTree>
    <p:extLst>
      <p:ext uri="{BB962C8B-B14F-4D97-AF65-F5344CB8AC3E}">
        <p14:creationId xmlns:p14="http://schemas.microsoft.com/office/powerpoint/2010/main" val="2692471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AE8975F-547B-427B-B2C8-C1D348CC0FE7}" type="datetimeFigureOut">
              <a:rPr lang="tr-TR" smtClean="0"/>
              <a:t>18.01.2018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9C54D7-57A6-45A5-9DF6-8DF09AD80CFC}" type="slidenum">
              <a:rPr lang="tr-TR" smtClean="0"/>
              <a:t>‹#›</a:t>
            </a:fld>
            <a:endParaRPr lang="tr-TR"/>
          </a:p>
        </p:txBody>
      </p:sp>
    </p:spTree>
    <p:extLst>
      <p:ext uri="{BB962C8B-B14F-4D97-AF65-F5344CB8AC3E}">
        <p14:creationId xmlns:p14="http://schemas.microsoft.com/office/powerpoint/2010/main" val="300768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AE8975F-547B-427B-B2C8-C1D348CC0FE7}" type="datetimeFigureOut">
              <a:rPr lang="tr-TR" smtClean="0"/>
              <a:t>18.01.2018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9C54D7-57A6-45A5-9DF6-8DF09AD80CFC}" type="slidenum">
              <a:rPr lang="tr-TR" smtClean="0"/>
              <a:t>‹#›</a:t>
            </a:fld>
            <a:endParaRPr lang="tr-TR"/>
          </a:p>
        </p:txBody>
      </p:sp>
    </p:spTree>
    <p:extLst>
      <p:ext uri="{BB962C8B-B14F-4D97-AF65-F5344CB8AC3E}">
        <p14:creationId xmlns:p14="http://schemas.microsoft.com/office/powerpoint/2010/main" val="3364093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AE8975F-547B-427B-B2C8-C1D348CC0FE7}" type="datetimeFigureOut">
              <a:rPr lang="tr-TR" smtClean="0"/>
              <a:t>18.01.2018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9C54D7-57A6-45A5-9DF6-8DF09AD80CFC}" type="slidenum">
              <a:rPr lang="tr-TR" smtClean="0"/>
              <a:t>‹#›</a:t>
            </a:fld>
            <a:endParaRPr lang="tr-TR"/>
          </a:p>
        </p:txBody>
      </p:sp>
    </p:spTree>
    <p:extLst>
      <p:ext uri="{BB962C8B-B14F-4D97-AF65-F5344CB8AC3E}">
        <p14:creationId xmlns:p14="http://schemas.microsoft.com/office/powerpoint/2010/main" val="2749253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AE8975F-547B-427B-B2C8-C1D348CC0FE7}" type="datetimeFigureOut">
              <a:rPr lang="tr-TR" smtClean="0"/>
              <a:t>18.01.2018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69C54D7-57A6-45A5-9DF6-8DF09AD80CFC}" type="slidenum">
              <a:rPr lang="tr-TR" smtClean="0"/>
              <a:t>‹#›</a:t>
            </a:fld>
            <a:endParaRPr lang="tr-TR"/>
          </a:p>
        </p:txBody>
      </p:sp>
    </p:spTree>
    <p:extLst>
      <p:ext uri="{BB962C8B-B14F-4D97-AF65-F5344CB8AC3E}">
        <p14:creationId xmlns:p14="http://schemas.microsoft.com/office/powerpoint/2010/main" val="1214052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AE8975F-547B-427B-B2C8-C1D348CC0FE7}" type="datetimeFigureOut">
              <a:rPr lang="tr-TR" smtClean="0"/>
              <a:t>18.01.2018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69C54D7-57A6-45A5-9DF6-8DF09AD80CFC}" type="slidenum">
              <a:rPr lang="tr-TR" smtClean="0"/>
              <a:t>‹#›</a:t>
            </a:fld>
            <a:endParaRPr lang="tr-TR"/>
          </a:p>
        </p:txBody>
      </p:sp>
    </p:spTree>
    <p:extLst>
      <p:ext uri="{BB962C8B-B14F-4D97-AF65-F5344CB8AC3E}">
        <p14:creationId xmlns:p14="http://schemas.microsoft.com/office/powerpoint/2010/main" val="3447111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AE8975F-547B-427B-B2C8-C1D348CC0FE7}" type="datetimeFigureOut">
              <a:rPr lang="tr-TR" smtClean="0"/>
              <a:t>18.01.2018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69C54D7-57A6-45A5-9DF6-8DF09AD80CFC}" type="slidenum">
              <a:rPr lang="tr-TR" smtClean="0"/>
              <a:t>‹#›</a:t>
            </a:fld>
            <a:endParaRPr lang="tr-TR"/>
          </a:p>
        </p:txBody>
      </p:sp>
    </p:spTree>
    <p:extLst>
      <p:ext uri="{BB962C8B-B14F-4D97-AF65-F5344CB8AC3E}">
        <p14:creationId xmlns:p14="http://schemas.microsoft.com/office/powerpoint/2010/main" val="91135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E8975F-547B-427B-B2C8-C1D348CC0FE7}" type="datetimeFigureOut">
              <a:rPr lang="tr-TR" smtClean="0"/>
              <a:t>18.01.2018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69C54D7-57A6-45A5-9DF6-8DF09AD80CFC}" type="slidenum">
              <a:rPr lang="tr-TR" smtClean="0"/>
              <a:t>‹#›</a:t>
            </a:fld>
            <a:endParaRPr lang="tr-TR"/>
          </a:p>
        </p:txBody>
      </p:sp>
    </p:spTree>
    <p:extLst>
      <p:ext uri="{BB962C8B-B14F-4D97-AF65-F5344CB8AC3E}">
        <p14:creationId xmlns:p14="http://schemas.microsoft.com/office/powerpoint/2010/main" val="2386621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tr-TR" smtClean="0"/>
              <a:t>Asıl başlık stili için tıklatın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AE8975F-547B-427B-B2C8-C1D348CC0FE7}" type="datetimeFigureOut">
              <a:rPr lang="tr-TR" smtClean="0"/>
              <a:t>18.01.2018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69C54D7-57A6-45A5-9DF6-8DF09AD80CFC}" type="slidenum">
              <a:rPr lang="tr-TR" smtClean="0"/>
              <a:t>‹#›</a:t>
            </a:fld>
            <a:endParaRPr lang="tr-TR"/>
          </a:p>
        </p:txBody>
      </p:sp>
    </p:spTree>
    <p:extLst>
      <p:ext uri="{BB962C8B-B14F-4D97-AF65-F5344CB8AC3E}">
        <p14:creationId xmlns:p14="http://schemas.microsoft.com/office/powerpoint/2010/main" val="3239501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tr-TR" smtClean="0"/>
              <a:t>Asıl başlık stili için tıklatın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tr-TR" smtClean="0"/>
              <a:t>Resim eklemek için simgeyi tıklatın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3885810" y="6041362"/>
            <a:ext cx="976879" cy="365125"/>
          </a:xfrm>
        </p:spPr>
        <p:txBody>
          <a:bodyPr/>
          <a:lstStyle/>
          <a:p>
            <a:fld id="{3AE8975F-547B-427B-B2C8-C1D348CC0FE7}" type="datetimeFigureOut">
              <a:rPr lang="tr-TR" smtClean="0"/>
              <a:t>18.01.2018</a:t>
            </a:fld>
            <a:endParaRPr lang="tr-TR"/>
          </a:p>
        </p:txBody>
      </p:sp>
      <p:sp>
        <p:nvSpPr>
          <p:cNvPr id="6" name="Footer Placeholder 5"/>
          <p:cNvSpPr>
            <a:spLocks noGrp="1"/>
          </p:cNvSpPr>
          <p:nvPr>
            <p:ph type="ftr" sz="quarter" idx="11"/>
          </p:nvPr>
        </p:nvSpPr>
        <p:spPr>
          <a:xfrm>
            <a:off x="590396" y="6041362"/>
            <a:ext cx="3295413" cy="365125"/>
          </a:xfrm>
        </p:spPr>
        <p:txBody>
          <a:bodyPr/>
          <a:lstStyle/>
          <a:p>
            <a:endParaRPr lang="tr-TR"/>
          </a:p>
        </p:txBody>
      </p:sp>
      <p:sp>
        <p:nvSpPr>
          <p:cNvPr id="7" name="Slide Number Placeholder 6"/>
          <p:cNvSpPr>
            <a:spLocks noGrp="1"/>
          </p:cNvSpPr>
          <p:nvPr>
            <p:ph type="sldNum" sz="quarter" idx="12"/>
          </p:nvPr>
        </p:nvSpPr>
        <p:spPr>
          <a:xfrm>
            <a:off x="4862689" y="5915888"/>
            <a:ext cx="1062155" cy="490599"/>
          </a:xfrm>
        </p:spPr>
        <p:txBody>
          <a:bodyPr/>
          <a:lstStyle/>
          <a:p>
            <a:fld id="{F69C54D7-57A6-45A5-9DF6-8DF09AD80CFC}" type="slidenum">
              <a:rPr lang="tr-TR" smtClean="0"/>
              <a:t>‹#›</a:t>
            </a:fld>
            <a:endParaRPr lang="tr-TR"/>
          </a:p>
        </p:txBody>
      </p:sp>
    </p:spTree>
    <p:extLst>
      <p:ext uri="{BB962C8B-B14F-4D97-AF65-F5344CB8AC3E}">
        <p14:creationId xmlns:p14="http://schemas.microsoft.com/office/powerpoint/2010/main" val="337342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tr-T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AE8975F-547B-427B-B2C8-C1D348CC0FE7}" type="datetimeFigureOut">
              <a:rPr lang="tr-TR" smtClean="0"/>
              <a:t>18.01.2018</a:t>
            </a:fld>
            <a:endParaRPr lang="tr-T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F69C54D7-57A6-45A5-9DF6-8DF09AD80CFC}" type="slidenum">
              <a:rPr lang="tr-TR" smtClean="0"/>
              <a:t>‹#›</a:t>
            </a:fld>
            <a:endParaRPr lang="tr-TR"/>
          </a:p>
        </p:txBody>
      </p:sp>
    </p:spTree>
    <p:extLst>
      <p:ext uri="{BB962C8B-B14F-4D97-AF65-F5344CB8AC3E}">
        <p14:creationId xmlns:p14="http://schemas.microsoft.com/office/powerpoint/2010/main" val="20871730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10000" y="447188"/>
            <a:ext cx="10571998" cy="1492448"/>
          </a:xfrm>
        </p:spPr>
        <p:txBody>
          <a:bodyPr/>
          <a:lstStyle/>
          <a:p>
            <a:r>
              <a:rPr lang="tr-TR" b="1" dirty="0" smtClean="0"/>
              <a:t>    </a:t>
            </a:r>
            <a:r>
              <a:rPr lang="tr-TR" sz="4400" b="1" dirty="0" smtClean="0"/>
              <a:t>İSLAM’DA MERHAMET</a:t>
            </a:r>
            <a:r>
              <a:rPr lang="tr-TR" b="1" dirty="0" smtClean="0"/>
              <a:t/>
            </a:r>
            <a:br>
              <a:rPr lang="tr-TR" b="1" dirty="0" smtClean="0"/>
            </a:br>
            <a:r>
              <a:rPr lang="tr-TR" sz="2000" dirty="0" smtClean="0">
                <a:solidFill>
                  <a:schemeClr val="bg1"/>
                </a:solidFill>
              </a:rPr>
              <a:t>HAZIRLAYAN</a:t>
            </a:r>
            <a:r>
              <a:rPr lang="tr-TR" sz="2000" dirty="0">
                <a:solidFill>
                  <a:schemeClr val="bg1"/>
                </a:solidFill>
              </a:rPr>
              <a:t>: ENİSE ERKOÇ- AYDIN İL MÜFTÜ YARDIMCISI</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27" y="2272145"/>
            <a:ext cx="9822872" cy="4239492"/>
          </a:xfrm>
          <a:prstGeom prst="rect">
            <a:avLst/>
          </a:prstGeom>
        </p:spPr>
      </p:pic>
    </p:spTree>
    <p:extLst>
      <p:ext uri="{BB962C8B-B14F-4D97-AF65-F5344CB8AC3E}">
        <p14:creationId xmlns:p14="http://schemas.microsoft.com/office/powerpoint/2010/main" val="2157149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r>
            <a:br>
              <a:rPr lang="tr-TR" dirty="0" smtClean="0"/>
            </a:br>
            <a:r>
              <a:rPr lang="tr-TR" dirty="0" smtClean="0"/>
              <a:t>Kuran’da </a:t>
            </a:r>
            <a:r>
              <a:rPr lang="tr-TR" dirty="0"/>
              <a:t>Geçen İlahi Rahmete Ulaştıracağı Muhtemel Hususlar</a:t>
            </a:r>
          </a:p>
        </p:txBody>
      </p:sp>
      <p:sp>
        <p:nvSpPr>
          <p:cNvPr id="3" name="İçerik Yer Tutucusu 2"/>
          <p:cNvSpPr>
            <a:spLocks noGrp="1"/>
          </p:cNvSpPr>
          <p:nvPr>
            <p:ph idx="1"/>
          </p:nvPr>
        </p:nvSpPr>
        <p:spPr/>
        <p:txBody>
          <a:bodyPr>
            <a:normAutofit/>
          </a:bodyPr>
          <a:lstStyle/>
          <a:p>
            <a:r>
              <a:rPr lang="tr-TR" b="1" i="1" dirty="0"/>
              <a:t>“Allah’a ve </a:t>
            </a:r>
            <a:r>
              <a:rPr lang="tr-TR" b="1" i="1" dirty="0" err="1"/>
              <a:t>Rasulü’ne</a:t>
            </a:r>
            <a:r>
              <a:rPr lang="tr-TR" b="1" i="1" dirty="0"/>
              <a:t> itaat edin ki, merhamet olunasınız</a:t>
            </a:r>
            <a:r>
              <a:rPr lang="tr-TR" b="1" i="1" dirty="0" smtClean="0"/>
              <a:t>.”</a:t>
            </a:r>
            <a:r>
              <a:rPr lang="tr-TR" dirty="0"/>
              <a:t> </a:t>
            </a:r>
            <a:r>
              <a:rPr lang="tr-TR" dirty="0" err="1"/>
              <a:t>Âl</a:t>
            </a:r>
            <a:r>
              <a:rPr lang="tr-TR" dirty="0"/>
              <a:t>-i İmran, 3/132. </a:t>
            </a:r>
            <a:endParaRPr lang="tr-TR" dirty="0" smtClean="0"/>
          </a:p>
          <a:p>
            <a:r>
              <a:rPr lang="tr-TR" b="1" i="1" dirty="0"/>
              <a:t>“Bu Kuran bizim indirdiğimiz bir kitaptır. Ona uyun ve takva ehli olun ki, merhamet olunasınız</a:t>
            </a:r>
            <a:r>
              <a:rPr lang="tr-TR" b="1" i="1" dirty="0" smtClean="0"/>
              <a:t>.”</a:t>
            </a:r>
            <a:r>
              <a:rPr lang="tr-TR" b="1" dirty="0"/>
              <a:t> </a:t>
            </a:r>
            <a:r>
              <a:rPr lang="tr-TR" dirty="0" err="1"/>
              <a:t>En’am</a:t>
            </a:r>
            <a:r>
              <a:rPr lang="tr-TR" dirty="0"/>
              <a:t>, 6/155. </a:t>
            </a:r>
            <a:endParaRPr lang="tr-TR" dirty="0" smtClean="0"/>
          </a:p>
          <a:p>
            <a:r>
              <a:rPr lang="tr-TR" b="1" i="1" dirty="0"/>
              <a:t>“Korunup da merhamete ulaşmanız için, içinizden sizi uyaracak biri aracılığıyla Rabbinizden size bir öğüt gelmesine şaştınız mı</a:t>
            </a:r>
            <a:r>
              <a:rPr lang="tr-TR" b="1" i="1" dirty="0" smtClean="0"/>
              <a:t>?”</a:t>
            </a:r>
            <a:r>
              <a:rPr lang="tr-TR" b="1" dirty="0"/>
              <a:t> </a:t>
            </a:r>
            <a:r>
              <a:rPr lang="tr-TR" b="1" dirty="0" smtClean="0"/>
              <a:t> </a:t>
            </a:r>
            <a:r>
              <a:rPr lang="tr-TR" dirty="0" smtClean="0"/>
              <a:t>Araf</a:t>
            </a:r>
            <a:r>
              <a:rPr lang="tr-TR" dirty="0"/>
              <a:t>, 7/63. </a:t>
            </a:r>
            <a:endParaRPr lang="tr-TR" dirty="0" smtClean="0"/>
          </a:p>
          <a:p>
            <a:r>
              <a:rPr lang="tr-TR" b="1" i="1" dirty="0"/>
              <a:t>“Kuran okunduğunda, onu dinleyin ve susun ki, merhamet olunasınız</a:t>
            </a:r>
            <a:r>
              <a:rPr lang="tr-TR" b="1" i="1" dirty="0" smtClean="0"/>
              <a:t>.” </a:t>
            </a:r>
            <a:r>
              <a:rPr lang="tr-TR" dirty="0"/>
              <a:t>Araf, </a:t>
            </a:r>
            <a:r>
              <a:rPr lang="tr-TR" dirty="0" smtClean="0"/>
              <a:t>7/204</a:t>
            </a:r>
          </a:p>
          <a:p>
            <a:r>
              <a:rPr lang="tr-TR" b="1" i="1" dirty="0"/>
              <a:t>“Namazı kılın, zekâtı verin ve Peygamber’e (</a:t>
            </a:r>
            <a:r>
              <a:rPr lang="tr-TR" b="1" i="1" dirty="0" err="1"/>
              <a:t>a.s</a:t>
            </a:r>
            <a:r>
              <a:rPr lang="tr-TR" b="1" i="1" dirty="0"/>
              <a:t>.) itaat edin ki, merhamet olunasınız</a:t>
            </a:r>
            <a:r>
              <a:rPr lang="tr-TR" b="1" i="1" dirty="0" smtClean="0"/>
              <a:t>.” </a:t>
            </a:r>
            <a:r>
              <a:rPr lang="tr-TR" b="1" dirty="0" smtClean="0"/>
              <a:t>                                                                                                                                                                                                   </a:t>
            </a:r>
            <a:r>
              <a:rPr lang="tr-TR" dirty="0" smtClean="0"/>
              <a:t>Nur</a:t>
            </a:r>
            <a:r>
              <a:rPr lang="tr-TR" dirty="0"/>
              <a:t>, 24/56. </a:t>
            </a:r>
            <a:endParaRPr lang="tr-TR" dirty="0" smtClean="0"/>
          </a:p>
          <a:p>
            <a:endParaRPr lang="tr-TR" dirty="0"/>
          </a:p>
        </p:txBody>
      </p:sp>
    </p:spTree>
    <p:extLst>
      <p:ext uri="{BB962C8B-B14F-4D97-AF65-F5344CB8AC3E}">
        <p14:creationId xmlns:p14="http://schemas.microsoft.com/office/powerpoint/2010/main" val="200125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dirty="0" smtClean="0"/>
              <a:t/>
            </a:r>
            <a:br>
              <a:rPr lang="tr-TR" sz="3600" dirty="0" smtClean="0"/>
            </a:br>
            <a:r>
              <a:rPr lang="tr-TR" dirty="0" smtClean="0"/>
              <a:t>Kuran’da </a:t>
            </a:r>
            <a:r>
              <a:rPr lang="tr-TR" dirty="0"/>
              <a:t>Geçen İlahi Rahmete Ulaştıracağı Muhtemel Hususlar</a:t>
            </a:r>
          </a:p>
        </p:txBody>
      </p:sp>
      <p:sp>
        <p:nvSpPr>
          <p:cNvPr id="3" name="İçerik Yer Tutucusu 2"/>
          <p:cNvSpPr>
            <a:spLocks noGrp="1"/>
          </p:cNvSpPr>
          <p:nvPr>
            <p:ph idx="1"/>
          </p:nvPr>
        </p:nvSpPr>
        <p:spPr/>
        <p:txBody>
          <a:bodyPr/>
          <a:lstStyle/>
          <a:p>
            <a:r>
              <a:rPr lang="tr-TR" b="1" i="1" dirty="0"/>
              <a:t>“(Salih (</a:t>
            </a:r>
            <a:r>
              <a:rPr lang="tr-TR" b="1" i="1" dirty="0" err="1"/>
              <a:t>a.s</a:t>
            </a:r>
            <a:r>
              <a:rPr lang="tr-TR" b="1" i="1" dirty="0"/>
              <a:t>.) dedi ki, “Ey kavmim, iyilik dururken niçin kötülüğe koşuyorsunuz? Merhamet olunmanız için, Allah’a istiğfar etseniz olmaz mı?”</a:t>
            </a:r>
            <a:r>
              <a:rPr lang="tr-TR" b="1" dirty="0"/>
              <a:t> </a:t>
            </a:r>
            <a:endParaRPr lang="tr-TR" b="1" dirty="0" smtClean="0"/>
          </a:p>
          <a:p>
            <a:r>
              <a:rPr lang="tr-TR" sz="1400" b="1" dirty="0"/>
              <a:t> </a:t>
            </a:r>
            <a:r>
              <a:rPr lang="tr-TR" sz="1400" b="1" dirty="0" smtClean="0"/>
              <a:t>                                                                                                              </a:t>
            </a:r>
            <a:r>
              <a:rPr lang="tr-TR" sz="1400" dirty="0" err="1" smtClean="0"/>
              <a:t>Neml</a:t>
            </a:r>
            <a:r>
              <a:rPr lang="tr-TR" sz="1400" dirty="0"/>
              <a:t>, 27/46.</a:t>
            </a:r>
          </a:p>
          <a:p>
            <a:r>
              <a:rPr lang="tr-TR" dirty="0"/>
              <a:t> </a:t>
            </a:r>
            <a:r>
              <a:rPr lang="tr-TR" b="1" i="1" dirty="0"/>
              <a:t>“Onlara önünüzdekinden/ahiret azabından ve arkanızdakinden/dünyanın </a:t>
            </a:r>
            <a:r>
              <a:rPr lang="tr-TR" b="1" i="1" dirty="0" smtClean="0"/>
              <a:t>aldatıcılığından </a:t>
            </a:r>
            <a:r>
              <a:rPr lang="tr-TR" b="1" i="1" dirty="0"/>
              <a:t>sakının ki, merhamet olunasınız” denildiğinde aldırış etmezler.”</a:t>
            </a:r>
            <a:r>
              <a:rPr lang="tr-TR" b="1" dirty="0"/>
              <a:t> </a:t>
            </a:r>
            <a:endParaRPr lang="tr-TR" b="1" dirty="0" smtClean="0"/>
          </a:p>
          <a:p>
            <a:r>
              <a:rPr lang="tr-TR" sz="1400" b="1" dirty="0"/>
              <a:t> </a:t>
            </a:r>
            <a:r>
              <a:rPr lang="tr-TR" sz="1400" b="1" dirty="0" smtClean="0"/>
              <a:t>                                                                                                                </a:t>
            </a:r>
            <a:r>
              <a:rPr lang="tr-TR" sz="1400" dirty="0" smtClean="0"/>
              <a:t>Yasin</a:t>
            </a:r>
            <a:r>
              <a:rPr lang="tr-TR" sz="1400" dirty="0"/>
              <a:t>, 36/45. </a:t>
            </a:r>
          </a:p>
          <a:p>
            <a:r>
              <a:rPr lang="tr-TR" b="1" i="1" dirty="0"/>
              <a:t>“Muhakkak ki inananlar kardeştirler. Öyleyse kardeşlerinizin arasını düzeltin ve takva ehli olun ki, merhamet olunasınız.”</a:t>
            </a:r>
            <a:r>
              <a:rPr lang="tr-TR" b="1" dirty="0"/>
              <a:t> </a:t>
            </a:r>
            <a:endParaRPr lang="tr-TR" b="1" dirty="0" smtClean="0"/>
          </a:p>
          <a:p>
            <a:r>
              <a:rPr lang="tr-TR" sz="1400" b="1" dirty="0"/>
              <a:t> </a:t>
            </a:r>
            <a:r>
              <a:rPr lang="tr-TR" sz="1400" b="1" dirty="0" smtClean="0"/>
              <a:t>                                                                                                                 </a:t>
            </a:r>
            <a:r>
              <a:rPr lang="tr-TR" sz="1400" dirty="0" err="1" smtClean="0"/>
              <a:t>Hucurat</a:t>
            </a:r>
            <a:r>
              <a:rPr lang="tr-TR" sz="1400" dirty="0"/>
              <a:t>, 49/10.</a:t>
            </a:r>
          </a:p>
          <a:p>
            <a:endParaRPr lang="tr-TR" dirty="0"/>
          </a:p>
        </p:txBody>
      </p:sp>
    </p:spTree>
    <p:extLst>
      <p:ext uri="{BB962C8B-B14F-4D97-AF65-F5344CB8AC3E}">
        <p14:creationId xmlns:p14="http://schemas.microsoft.com/office/powerpoint/2010/main" val="4092991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dirty="0" smtClean="0"/>
              <a:t>YÜCE ALLAH </a:t>
            </a:r>
            <a:r>
              <a:rPr lang="tr-TR" sz="2400" dirty="0"/>
              <a:t>Ş</a:t>
            </a:r>
            <a:r>
              <a:rPr lang="tr-TR" sz="2400" dirty="0" smtClean="0"/>
              <a:t>ÖYLE BUYURUYOR:</a:t>
            </a:r>
            <a:endParaRPr lang="tr-TR" sz="2400"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3969" y="1260764"/>
            <a:ext cx="5873414" cy="4600286"/>
          </a:xfrm>
        </p:spPr>
      </p:pic>
      <p:sp>
        <p:nvSpPr>
          <p:cNvPr id="4" name="Metin Yer Tutucusu 3"/>
          <p:cNvSpPr>
            <a:spLocks noGrp="1"/>
          </p:cNvSpPr>
          <p:nvPr>
            <p:ph type="body" sz="half" idx="2"/>
          </p:nvPr>
        </p:nvSpPr>
        <p:spPr>
          <a:xfrm>
            <a:off x="1073151" y="2260739"/>
            <a:ext cx="3547533" cy="3600311"/>
          </a:xfrm>
        </p:spPr>
        <p:txBody>
          <a:bodyPr>
            <a:normAutofit/>
          </a:bodyPr>
          <a:lstStyle/>
          <a:p>
            <a:r>
              <a:rPr lang="tr-TR" sz="2000" b="1" dirty="0" smtClean="0"/>
              <a:t>«O’NUN AYETLERİNDEN BİRİ DE, SİZE KENDİNİZDEN EŞLER YARATIP ARANIZDA SEVGİ VE MERHAMET MEYDANA GETİRMESİDİR. DOĞRUSU BUNDA DÜŞÜNEN BİR TOPLUM İÇİN DERSLER VARDIR.»</a:t>
            </a:r>
          </a:p>
          <a:p>
            <a:r>
              <a:rPr lang="tr-TR" sz="2000" dirty="0" smtClean="0"/>
              <a:t>                   RUM, 30/21.</a:t>
            </a:r>
            <a:endParaRPr lang="tr-TR" sz="2000" dirty="0"/>
          </a:p>
        </p:txBody>
      </p:sp>
    </p:spTree>
    <p:extLst>
      <p:ext uri="{BB962C8B-B14F-4D97-AF65-F5344CB8AC3E}">
        <p14:creationId xmlns:p14="http://schemas.microsoft.com/office/powerpoint/2010/main" val="3684685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10000" y="391770"/>
            <a:ext cx="10571998" cy="970450"/>
          </a:xfrm>
        </p:spPr>
        <p:txBody>
          <a:bodyPr/>
          <a:lstStyle/>
          <a:p>
            <a:r>
              <a:rPr lang="tr-TR" dirty="0" smtClean="0"/>
              <a:t>Canlılara Merhamet </a:t>
            </a:r>
            <a:endParaRPr lang="tr-TR" dirty="0"/>
          </a:p>
        </p:txBody>
      </p:sp>
      <p:sp>
        <p:nvSpPr>
          <p:cNvPr id="3" name="İçerik Yer Tutucusu 2"/>
          <p:cNvSpPr>
            <a:spLocks noGrp="1"/>
          </p:cNvSpPr>
          <p:nvPr>
            <p:ph idx="1"/>
          </p:nvPr>
        </p:nvSpPr>
        <p:spPr/>
        <p:txBody>
          <a:bodyPr/>
          <a:lstStyle/>
          <a:p>
            <a:r>
              <a:rPr lang="tr-TR" dirty="0"/>
              <a:t>Hz. </a:t>
            </a:r>
            <a:r>
              <a:rPr lang="tr-TR" dirty="0" smtClean="0"/>
              <a:t>Ebu </a:t>
            </a:r>
            <a:r>
              <a:rPr lang="tr-TR" dirty="0" err="1" smtClean="0"/>
              <a:t>Hureyre</a:t>
            </a:r>
            <a:r>
              <a:rPr lang="tr-TR" dirty="0" smtClean="0"/>
              <a:t> </a:t>
            </a:r>
            <a:r>
              <a:rPr lang="tr-TR" dirty="0"/>
              <a:t>(</a:t>
            </a:r>
            <a:r>
              <a:rPr lang="tr-TR" dirty="0" err="1"/>
              <a:t>radıyallâhu</a:t>
            </a:r>
            <a:r>
              <a:rPr lang="tr-TR" dirty="0"/>
              <a:t> </a:t>
            </a:r>
            <a:r>
              <a:rPr lang="tr-TR" dirty="0" err="1"/>
              <a:t>anh</a:t>
            </a:r>
            <a:r>
              <a:rPr lang="tr-TR" dirty="0"/>
              <a:t>) anlatıyor: "</a:t>
            </a:r>
            <a:r>
              <a:rPr lang="tr-TR" dirty="0" err="1" smtClean="0"/>
              <a:t>Resulullah</a:t>
            </a:r>
            <a:r>
              <a:rPr lang="tr-TR" dirty="0" smtClean="0"/>
              <a:t> </a:t>
            </a:r>
            <a:r>
              <a:rPr lang="tr-TR" dirty="0"/>
              <a:t>(</a:t>
            </a:r>
            <a:r>
              <a:rPr lang="tr-TR" dirty="0" err="1"/>
              <a:t>aleyhissalâtü</a:t>
            </a:r>
            <a:r>
              <a:rPr lang="tr-TR" dirty="0"/>
              <a:t> vesselâm) buyurdular ki: "Bir adam yolda, yürürken susadı ve susuzluğu arttı. Derken bir kuyuya rastladı. İçine inip susuzluğunu giderdi. Çıkınca susuzluktan soluyup toprağı yemekte olan bir köpek gördü. Adam kendi kendine: "Bu köpek de benim gibi susamış" deyip tekrar kuyuya inip, mestini su ile doldurup ağzıyla tutarak dışarı çıktı ve köpeği suladı. Allah onun bu davranışından memnun kaldı ve günahlarını affetti." </a:t>
            </a:r>
          </a:p>
          <a:p>
            <a:r>
              <a:rPr lang="tr-TR" dirty="0" err="1" smtClean="0"/>
              <a:t>Resulullah'ın</a:t>
            </a:r>
            <a:r>
              <a:rPr lang="tr-TR" dirty="0" smtClean="0"/>
              <a:t> </a:t>
            </a:r>
            <a:r>
              <a:rPr lang="tr-TR" dirty="0"/>
              <a:t>yanındakilerden bazıları: </a:t>
            </a:r>
          </a:p>
          <a:p>
            <a:r>
              <a:rPr lang="tr-TR" dirty="0"/>
              <a:t>"</a:t>
            </a:r>
            <a:r>
              <a:rPr lang="tr-TR" b="1" dirty="0"/>
              <a:t>Ey Allah'ın </a:t>
            </a:r>
            <a:r>
              <a:rPr lang="tr-TR" b="1" dirty="0" smtClean="0"/>
              <a:t>Resulü</a:t>
            </a:r>
            <a:r>
              <a:rPr lang="tr-TR" b="1" dirty="0"/>
              <a:t>! Yani bize hayvanlar (a yaptığımız iyilikler) için </a:t>
            </a:r>
            <a:r>
              <a:rPr lang="tr-TR" b="1" dirty="0" smtClean="0"/>
              <a:t>de mükafat </a:t>
            </a:r>
            <a:r>
              <a:rPr lang="tr-TR" b="1" dirty="0"/>
              <a:t>mi var?" </a:t>
            </a:r>
            <a:r>
              <a:rPr lang="tr-TR" dirty="0"/>
              <a:t>dediler. </a:t>
            </a:r>
            <a:r>
              <a:rPr lang="tr-TR" dirty="0" err="1"/>
              <a:t>Aleyhissalâtu</a:t>
            </a:r>
            <a:r>
              <a:rPr lang="tr-TR" dirty="0"/>
              <a:t> vesselâm: </a:t>
            </a:r>
            <a:endParaRPr lang="tr-TR" b="1" dirty="0"/>
          </a:p>
          <a:p>
            <a:r>
              <a:rPr lang="tr-TR" b="1" dirty="0"/>
              <a:t>"Evet! Her "yaş ciğer" (sahibi) için bir </a:t>
            </a:r>
            <a:r>
              <a:rPr lang="tr-TR" b="1" dirty="0" smtClean="0"/>
              <a:t>mükafat </a:t>
            </a:r>
            <a:r>
              <a:rPr lang="tr-TR" b="1" dirty="0"/>
              <a:t>vardır" </a:t>
            </a:r>
            <a:r>
              <a:rPr lang="tr-TR" dirty="0"/>
              <a:t>buyurdu."</a:t>
            </a:r>
          </a:p>
          <a:p>
            <a:r>
              <a:rPr lang="tr-TR" sz="1600" dirty="0" smtClean="0"/>
              <a:t>                              </a:t>
            </a:r>
            <a:r>
              <a:rPr lang="tr-TR" sz="1600" dirty="0" err="1" smtClean="0"/>
              <a:t>Buhâri</a:t>
            </a:r>
            <a:r>
              <a:rPr lang="tr-TR" sz="1600" dirty="0"/>
              <a:t>, </a:t>
            </a:r>
            <a:r>
              <a:rPr lang="tr-TR" sz="1600" dirty="0" err="1"/>
              <a:t>Şirb</a:t>
            </a:r>
            <a:r>
              <a:rPr lang="tr-TR" sz="1600" dirty="0"/>
              <a:t> 9, </a:t>
            </a:r>
            <a:r>
              <a:rPr lang="tr-TR" sz="1600" dirty="0" err="1"/>
              <a:t>Vudü</a:t>
            </a:r>
            <a:r>
              <a:rPr lang="tr-TR" sz="1600" dirty="0"/>
              <a:t> 33, Mezâlim 23, </a:t>
            </a:r>
            <a:r>
              <a:rPr lang="tr-TR" sz="1600" dirty="0" err="1"/>
              <a:t>Edeb</a:t>
            </a:r>
            <a:r>
              <a:rPr lang="tr-TR" sz="1600" dirty="0"/>
              <a:t> 27; Müslim, Selâm 153, (2244)</a:t>
            </a:r>
          </a:p>
        </p:txBody>
      </p:sp>
    </p:spTree>
    <p:extLst>
      <p:ext uri="{BB962C8B-B14F-4D97-AF65-F5344CB8AC3E}">
        <p14:creationId xmlns:p14="http://schemas.microsoft.com/office/powerpoint/2010/main" val="524889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Canlılara Merhamet </a:t>
            </a:r>
          </a:p>
        </p:txBody>
      </p:sp>
      <p:sp>
        <p:nvSpPr>
          <p:cNvPr id="3" name="İçerik Yer Tutucusu 2"/>
          <p:cNvSpPr>
            <a:spLocks noGrp="1"/>
          </p:cNvSpPr>
          <p:nvPr>
            <p:ph idx="1"/>
          </p:nvPr>
        </p:nvSpPr>
        <p:spPr>
          <a:xfrm>
            <a:off x="810000" y="2208433"/>
            <a:ext cx="10554574" cy="3636511"/>
          </a:xfrm>
        </p:spPr>
        <p:txBody>
          <a:bodyPr>
            <a:noAutofit/>
          </a:bodyPr>
          <a:lstStyle/>
          <a:p>
            <a:endParaRPr lang="tr-TR" sz="1600" dirty="0" smtClean="0"/>
          </a:p>
          <a:p>
            <a:r>
              <a:rPr lang="tr-TR" sz="1600" dirty="0" err="1" smtClean="0">
                <a:latin typeface="Arial Black" panose="020B0A04020102020204" pitchFamily="34" charset="0"/>
              </a:rPr>
              <a:t>İbnu</a:t>
            </a:r>
            <a:r>
              <a:rPr lang="tr-TR" sz="1600" dirty="0" smtClean="0">
                <a:latin typeface="Arial Black" panose="020B0A04020102020204" pitchFamily="34" charset="0"/>
              </a:rPr>
              <a:t> </a:t>
            </a:r>
            <a:r>
              <a:rPr lang="tr-TR" sz="1600" dirty="0">
                <a:latin typeface="Arial Black" panose="020B0A04020102020204" pitchFamily="34" charset="0"/>
              </a:rPr>
              <a:t>Ömer (</a:t>
            </a:r>
            <a:r>
              <a:rPr lang="tr-TR" sz="1600" dirty="0" smtClean="0">
                <a:latin typeface="Arial Black" panose="020B0A04020102020204" pitchFamily="34" charset="0"/>
              </a:rPr>
              <a:t>r. a.) </a:t>
            </a:r>
            <a:r>
              <a:rPr lang="tr-TR" sz="1600" dirty="0">
                <a:latin typeface="Arial Black" panose="020B0A04020102020204" pitchFamily="34" charset="0"/>
              </a:rPr>
              <a:t>anlatıyor: "</a:t>
            </a:r>
            <a:r>
              <a:rPr lang="tr-TR" sz="1600" dirty="0" err="1" smtClean="0">
                <a:latin typeface="Arial Black" panose="020B0A04020102020204" pitchFamily="34" charset="0"/>
              </a:rPr>
              <a:t>Rasulullah</a:t>
            </a:r>
            <a:r>
              <a:rPr lang="tr-TR" sz="1600" dirty="0" smtClean="0">
                <a:latin typeface="Arial Black" panose="020B0A04020102020204" pitchFamily="34" charset="0"/>
              </a:rPr>
              <a:t> </a:t>
            </a:r>
            <a:r>
              <a:rPr lang="tr-TR" sz="1600" dirty="0">
                <a:latin typeface="Arial Black" panose="020B0A04020102020204" pitchFamily="34" charset="0"/>
              </a:rPr>
              <a:t>(</a:t>
            </a:r>
            <a:r>
              <a:rPr lang="tr-TR" sz="1600" dirty="0" err="1">
                <a:latin typeface="Arial Black" panose="020B0A04020102020204" pitchFamily="34" charset="0"/>
              </a:rPr>
              <a:t>aleyhissalâtü</a:t>
            </a:r>
            <a:r>
              <a:rPr lang="tr-TR" sz="1600" dirty="0">
                <a:latin typeface="Arial Black" panose="020B0A04020102020204" pitchFamily="34" charset="0"/>
              </a:rPr>
              <a:t> vesselâm) buyurdular ki: "Bir kadın, eve hapsettiği bir kedi yüzünden cehenneme gitti. Kediyi hapsederek yiyecek vermemiş, yeryüzünün </a:t>
            </a:r>
            <a:r>
              <a:rPr lang="tr-TR" sz="1600" dirty="0" smtClean="0">
                <a:latin typeface="Arial Black" panose="020B0A04020102020204" pitchFamily="34" charset="0"/>
              </a:rPr>
              <a:t>haşeratından </a:t>
            </a:r>
            <a:r>
              <a:rPr lang="tr-TR" sz="1600" dirty="0">
                <a:latin typeface="Arial Black" panose="020B0A04020102020204" pitchFamily="34" charset="0"/>
              </a:rPr>
              <a:t>yemeye de salmamıştı."</a:t>
            </a:r>
          </a:p>
          <a:p>
            <a:r>
              <a:rPr lang="tr-TR" sz="1600" dirty="0" smtClean="0">
                <a:latin typeface="Arial Black" panose="020B0A04020102020204" pitchFamily="34" charset="0"/>
              </a:rPr>
              <a:t>             </a:t>
            </a:r>
            <a:r>
              <a:rPr lang="tr-TR" sz="1600" dirty="0" err="1" smtClean="0">
                <a:latin typeface="Arial Black" panose="020B0A04020102020204" pitchFamily="34" charset="0"/>
              </a:rPr>
              <a:t>Buhâri</a:t>
            </a:r>
            <a:r>
              <a:rPr lang="tr-TR" sz="1600" dirty="0">
                <a:latin typeface="Arial Black" panose="020B0A04020102020204" pitchFamily="34" charset="0"/>
              </a:rPr>
              <a:t>, </a:t>
            </a:r>
            <a:r>
              <a:rPr lang="tr-TR" sz="1600" dirty="0" err="1">
                <a:latin typeface="Arial Black" panose="020B0A04020102020204" pitchFamily="34" charset="0"/>
              </a:rPr>
              <a:t>Bed'ü'l</a:t>
            </a:r>
            <a:r>
              <a:rPr lang="tr-TR" sz="1600" dirty="0">
                <a:latin typeface="Arial Black" panose="020B0A04020102020204" pitchFamily="34" charset="0"/>
              </a:rPr>
              <a:t>-Halk 17, </a:t>
            </a:r>
            <a:r>
              <a:rPr lang="tr-TR" sz="1600" dirty="0" err="1">
                <a:latin typeface="Arial Black" panose="020B0A04020102020204" pitchFamily="34" charset="0"/>
              </a:rPr>
              <a:t>Şirb</a:t>
            </a:r>
            <a:r>
              <a:rPr lang="tr-TR" sz="1600" dirty="0">
                <a:latin typeface="Arial Black" panose="020B0A04020102020204" pitchFamily="34" charset="0"/>
              </a:rPr>
              <a:t> 9, Enbiya 50; Müslim, </a:t>
            </a:r>
            <a:r>
              <a:rPr lang="tr-TR" sz="1600" dirty="0" err="1">
                <a:latin typeface="Arial Black" panose="020B0A04020102020204" pitchFamily="34" charset="0"/>
              </a:rPr>
              <a:t>Birr</a:t>
            </a:r>
            <a:r>
              <a:rPr lang="tr-TR" sz="1600" dirty="0">
                <a:latin typeface="Arial Black" panose="020B0A04020102020204" pitchFamily="34" charset="0"/>
              </a:rPr>
              <a:t> 151, (2242</a:t>
            </a:r>
            <a:r>
              <a:rPr lang="tr-TR" sz="1600" dirty="0" smtClean="0">
                <a:latin typeface="Arial Black" panose="020B0A04020102020204" pitchFamily="34" charset="0"/>
              </a:rPr>
              <a:t>).</a:t>
            </a:r>
          </a:p>
          <a:p>
            <a:r>
              <a:rPr lang="tr-TR" sz="1600" dirty="0">
                <a:latin typeface="Arial Black" panose="020B0A04020102020204" pitchFamily="34" charset="0"/>
              </a:rPr>
              <a:t>Bir seferinde </a:t>
            </a:r>
            <a:r>
              <a:rPr lang="tr-TR" sz="1600" dirty="0" err="1" smtClean="0">
                <a:latin typeface="Arial Black" panose="020B0A04020102020204" pitchFamily="34" charset="0"/>
              </a:rPr>
              <a:t>Rasulullah</a:t>
            </a:r>
            <a:r>
              <a:rPr lang="tr-TR" sz="1600" dirty="0" smtClean="0">
                <a:latin typeface="Arial Black" panose="020B0A04020102020204" pitchFamily="34" charset="0"/>
              </a:rPr>
              <a:t> (</a:t>
            </a:r>
            <a:r>
              <a:rPr lang="tr-TR" sz="1600" dirty="0" err="1" smtClean="0">
                <a:latin typeface="Arial Black" panose="020B0A04020102020204" pitchFamily="34" charset="0"/>
              </a:rPr>
              <a:t>a.s</a:t>
            </a:r>
            <a:r>
              <a:rPr lang="tr-TR" sz="1600" dirty="0" smtClean="0">
                <a:latin typeface="Arial Black" panose="020B0A04020102020204" pitchFamily="34" charset="0"/>
              </a:rPr>
              <a:t>.) </a:t>
            </a:r>
            <a:r>
              <a:rPr lang="tr-TR" sz="1600" dirty="0" err="1" smtClean="0">
                <a:latin typeface="Arial Black" panose="020B0A04020102020204" pitchFamily="34" charset="0"/>
              </a:rPr>
              <a:t>Ensârdan</a:t>
            </a:r>
            <a:r>
              <a:rPr lang="tr-TR" sz="1600" dirty="0" smtClean="0">
                <a:latin typeface="Arial Black" panose="020B0A04020102020204" pitchFamily="34" charset="0"/>
              </a:rPr>
              <a:t> </a:t>
            </a:r>
            <a:r>
              <a:rPr lang="tr-TR" sz="1600" dirty="0">
                <a:latin typeface="Arial Black" panose="020B0A04020102020204" pitchFamily="34" charset="0"/>
              </a:rPr>
              <a:t>bir </a:t>
            </a:r>
            <a:r>
              <a:rPr lang="tr-TR" sz="1600" dirty="0" err="1">
                <a:latin typeface="Arial Black" panose="020B0A04020102020204" pitchFamily="34" charset="0"/>
              </a:rPr>
              <a:t>zâtın</a:t>
            </a:r>
            <a:r>
              <a:rPr lang="tr-TR" sz="1600" dirty="0">
                <a:latin typeface="Arial Black" panose="020B0A04020102020204" pitchFamily="34" charset="0"/>
              </a:rPr>
              <a:t> </a:t>
            </a:r>
            <a:r>
              <a:rPr lang="tr-TR" sz="1600" dirty="0" smtClean="0">
                <a:latin typeface="Arial Black" panose="020B0A04020102020204" pitchFamily="34" charset="0"/>
              </a:rPr>
              <a:t>bahçesinde </a:t>
            </a:r>
            <a:r>
              <a:rPr lang="tr-TR" sz="1600" dirty="0">
                <a:latin typeface="Arial Black" panose="020B0A04020102020204" pitchFamily="34" charset="0"/>
              </a:rPr>
              <a:t>bir deve </a:t>
            </a:r>
            <a:r>
              <a:rPr lang="tr-TR" sz="1600" dirty="0" smtClean="0">
                <a:latin typeface="Arial Black" panose="020B0A04020102020204" pitchFamily="34" charset="0"/>
              </a:rPr>
              <a:t>gördü. </a:t>
            </a:r>
            <a:r>
              <a:rPr lang="tr-TR" sz="1600" dirty="0">
                <a:latin typeface="Arial Black" panose="020B0A04020102020204" pitchFamily="34" charset="0"/>
              </a:rPr>
              <a:t>Deve </a:t>
            </a:r>
            <a:r>
              <a:rPr lang="tr-TR" sz="1600" dirty="0" err="1" smtClean="0">
                <a:latin typeface="Arial Black" panose="020B0A04020102020204" pitchFamily="34" charset="0"/>
              </a:rPr>
              <a:t>Rasulullah</a:t>
            </a:r>
            <a:r>
              <a:rPr lang="tr-TR" sz="1600" dirty="0" smtClean="0">
                <a:latin typeface="Arial Black" panose="020B0A04020102020204" pitchFamily="34" charset="0"/>
              </a:rPr>
              <a:t> </a:t>
            </a:r>
            <a:r>
              <a:rPr lang="tr-TR" sz="1600" dirty="0">
                <a:latin typeface="Arial Black" panose="020B0A04020102020204" pitchFamily="34" charset="0"/>
              </a:rPr>
              <a:t>(</a:t>
            </a:r>
            <a:r>
              <a:rPr lang="tr-TR" sz="1600" dirty="0" err="1">
                <a:latin typeface="Arial Black" panose="020B0A04020102020204" pitchFamily="34" charset="0"/>
              </a:rPr>
              <a:t>aleyhissalâtu</a:t>
            </a:r>
            <a:r>
              <a:rPr lang="tr-TR" sz="1600" dirty="0">
                <a:latin typeface="Arial Black" panose="020B0A04020102020204" pitchFamily="34" charset="0"/>
              </a:rPr>
              <a:t> vesselâm)'ı görünce inledi ve gözlerinden yaşlar aktı. </a:t>
            </a:r>
            <a:r>
              <a:rPr lang="tr-TR" sz="1600" dirty="0" smtClean="0">
                <a:latin typeface="Arial Black" panose="020B0A04020102020204" pitchFamily="34" charset="0"/>
              </a:rPr>
              <a:t>(</a:t>
            </a:r>
            <a:r>
              <a:rPr lang="tr-TR" sz="1600" dirty="0" err="1" smtClean="0">
                <a:latin typeface="Arial Black" panose="020B0A04020102020204" pitchFamily="34" charset="0"/>
              </a:rPr>
              <a:t>a.s</a:t>
            </a:r>
            <a:r>
              <a:rPr lang="tr-TR" sz="1600" dirty="0" smtClean="0">
                <a:latin typeface="Arial Black" panose="020B0A04020102020204" pitchFamily="34" charset="0"/>
              </a:rPr>
              <a:t>) </a:t>
            </a:r>
            <a:r>
              <a:rPr lang="tr-TR" sz="1600" dirty="0">
                <a:latin typeface="Arial Black" panose="020B0A04020102020204" pitchFamily="34" charset="0"/>
              </a:rPr>
              <a:t>D</a:t>
            </a:r>
            <a:r>
              <a:rPr lang="tr-TR" sz="1600" dirty="0" smtClean="0">
                <a:latin typeface="Arial Black" panose="020B0A04020102020204" pitchFamily="34" charset="0"/>
              </a:rPr>
              <a:t>eveye </a:t>
            </a:r>
            <a:r>
              <a:rPr lang="tr-TR" sz="1600" dirty="0">
                <a:latin typeface="Arial Black" panose="020B0A04020102020204" pitchFamily="34" charset="0"/>
              </a:rPr>
              <a:t>yaklaştı ve gözyaşlarını sildi. Hayvan </a:t>
            </a:r>
            <a:r>
              <a:rPr lang="tr-TR" sz="1600" dirty="0" smtClean="0">
                <a:latin typeface="Arial Black" panose="020B0A04020102020204" pitchFamily="34" charset="0"/>
              </a:rPr>
              <a:t>sakinleşti. </a:t>
            </a:r>
            <a:endParaRPr lang="tr-TR" sz="1600" dirty="0">
              <a:latin typeface="Arial Black" panose="020B0A04020102020204" pitchFamily="34" charset="0"/>
            </a:endParaRPr>
          </a:p>
          <a:p>
            <a:r>
              <a:rPr lang="tr-TR" sz="1600" dirty="0">
                <a:latin typeface="Arial Black" panose="020B0A04020102020204" pitchFamily="34" charset="0"/>
              </a:rPr>
              <a:t>"Bu devenin sâhibi kim?" diye sorarak ilgi gösterdi. Ensar'dan bir genç: </a:t>
            </a:r>
          </a:p>
          <a:p>
            <a:r>
              <a:rPr lang="tr-TR" sz="1600" dirty="0">
                <a:latin typeface="Arial Black" panose="020B0A04020102020204" pitchFamily="34" charset="0"/>
              </a:rPr>
              <a:t>"O bana aittir ey Allah'ın </a:t>
            </a:r>
            <a:r>
              <a:rPr lang="tr-TR" sz="1600" dirty="0" smtClean="0">
                <a:latin typeface="Arial Black" panose="020B0A04020102020204" pitchFamily="34" charset="0"/>
              </a:rPr>
              <a:t>Resulü!" </a:t>
            </a:r>
            <a:r>
              <a:rPr lang="tr-TR" sz="1600" dirty="0">
                <a:latin typeface="Arial Black" panose="020B0A04020102020204" pitchFamily="34" charset="0"/>
              </a:rPr>
              <a:t>deyip ortaya çıkınca Hz. Peygamber onu payladı: </a:t>
            </a:r>
          </a:p>
          <a:p>
            <a:r>
              <a:rPr lang="tr-TR" sz="1600" dirty="0">
                <a:latin typeface="Arial Black" panose="020B0A04020102020204" pitchFamily="34" charset="0"/>
              </a:rPr>
              <a:t>"Allah'ın </a:t>
            </a:r>
            <a:r>
              <a:rPr lang="tr-TR" sz="1600" dirty="0" smtClean="0">
                <a:latin typeface="Arial Black" panose="020B0A04020102020204" pitchFamily="34" charset="0"/>
              </a:rPr>
              <a:t>sana </a:t>
            </a:r>
            <a:r>
              <a:rPr lang="tr-TR" sz="1600" dirty="0">
                <a:latin typeface="Arial Black" panose="020B0A04020102020204" pitchFamily="34" charset="0"/>
              </a:rPr>
              <a:t>mülk kıldığı bu deve hakkında </a:t>
            </a:r>
            <a:r>
              <a:rPr lang="tr-TR" sz="1600" dirty="0" err="1">
                <a:latin typeface="Arial Black" panose="020B0A04020102020204" pitchFamily="34" charset="0"/>
              </a:rPr>
              <a:t>AIIah'tan</a:t>
            </a:r>
            <a:r>
              <a:rPr lang="tr-TR" sz="1600" dirty="0">
                <a:latin typeface="Arial Black" panose="020B0A04020102020204" pitchFamily="34" charset="0"/>
              </a:rPr>
              <a:t> korkmuyor musun? </a:t>
            </a:r>
            <a:r>
              <a:rPr lang="tr-TR" sz="1600" dirty="0" smtClean="0">
                <a:latin typeface="Arial Black" panose="020B0A04020102020204" pitchFamily="34" charset="0"/>
              </a:rPr>
              <a:t>Bak! </a:t>
            </a:r>
            <a:r>
              <a:rPr lang="tr-TR" sz="1600" dirty="0">
                <a:latin typeface="Arial Black" panose="020B0A04020102020204" pitchFamily="34" charset="0"/>
              </a:rPr>
              <a:t>Bu bana şikâyette bulundu. Sen bunu acıktırıyor ve fazla çalıştırarak da yoruyormuşsun."</a:t>
            </a:r>
          </a:p>
          <a:p>
            <a:r>
              <a:rPr lang="tr-TR" sz="1600" dirty="0" smtClean="0">
                <a:latin typeface="Arial Black" panose="020B0A04020102020204" pitchFamily="34" charset="0"/>
              </a:rPr>
              <a:t>                </a:t>
            </a:r>
            <a:r>
              <a:rPr lang="tr-TR" sz="1600" dirty="0" err="1" smtClean="0">
                <a:latin typeface="Arial Black" panose="020B0A04020102020204" pitchFamily="34" charset="0"/>
              </a:rPr>
              <a:t>Ebü</a:t>
            </a:r>
            <a:r>
              <a:rPr lang="tr-TR" sz="1600" dirty="0" smtClean="0">
                <a:latin typeface="Arial Black" panose="020B0A04020102020204" pitchFamily="34" charset="0"/>
              </a:rPr>
              <a:t> </a:t>
            </a:r>
            <a:r>
              <a:rPr lang="tr-TR" sz="1600" dirty="0" err="1">
                <a:latin typeface="Arial Black" panose="020B0A04020102020204" pitchFamily="34" charset="0"/>
              </a:rPr>
              <a:t>Dâvud</a:t>
            </a:r>
            <a:r>
              <a:rPr lang="tr-TR" sz="1600" dirty="0">
                <a:latin typeface="Arial Black" panose="020B0A04020102020204" pitchFamily="34" charset="0"/>
              </a:rPr>
              <a:t>, </a:t>
            </a:r>
            <a:r>
              <a:rPr lang="tr-TR" sz="1600" dirty="0" err="1">
                <a:latin typeface="Arial Black" panose="020B0A04020102020204" pitchFamily="34" charset="0"/>
              </a:rPr>
              <a:t>Cihâd</a:t>
            </a:r>
            <a:r>
              <a:rPr lang="tr-TR" sz="1600" dirty="0">
                <a:latin typeface="Arial Black" panose="020B0A04020102020204" pitchFamily="34" charset="0"/>
              </a:rPr>
              <a:t> 47, (2549).</a:t>
            </a:r>
          </a:p>
          <a:p>
            <a:endParaRPr lang="tr-TR" sz="1600" dirty="0"/>
          </a:p>
          <a:p>
            <a:endParaRPr lang="tr-TR" sz="1600" dirty="0"/>
          </a:p>
        </p:txBody>
      </p:sp>
    </p:spTree>
    <p:extLst>
      <p:ext uri="{BB962C8B-B14F-4D97-AF65-F5344CB8AC3E}">
        <p14:creationId xmlns:p14="http://schemas.microsoft.com/office/powerpoint/2010/main" val="2307687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Canlılara MERHAMET</a:t>
            </a:r>
            <a:endParaRPr lang="tr-TR" dirty="0"/>
          </a:p>
        </p:txBody>
      </p:sp>
      <p:sp>
        <p:nvSpPr>
          <p:cNvPr id="3" name="İçerik Yer Tutucusu 2"/>
          <p:cNvSpPr>
            <a:spLocks noGrp="1"/>
          </p:cNvSpPr>
          <p:nvPr>
            <p:ph idx="1"/>
          </p:nvPr>
        </p:nvSpPr>
        <p:spPr/>
        <p:txBody>
          <a:bodyPr>
            <a:normAutofit fontScale="92500" lnSpcReduction="20000"/>
          </a:bodyPr>
          <a:lstStyle/>
          <a:p>
            <a:endParaRPr lang="tr-TR" dirty="0" smtClean="0"/>
          </a:p>
          <a:p>
            <a:r>
              <a:rPr lang="tr-TR" dirty="0" smtClean="0"/>
              <a:t>Abdurrahman </a:t>
            </a:r>
            <a:r>
              <a:rPr lang="tr-TR" dirty="0" err="1"/>
              <a:t>İbnu</a:t>
            </a:r>
            <a:r>
              <a:rPr lang="tr-TR" dirty="0"/>
              <a:t> Abdullah, babası Abdurrahman (</a:t>
            </a:r>
            <a:r>
              <a:rPr lang="tr-TR" dirty="0" err="1"/>
              <a:t>radıyallâhu</a:t>
            </a:r>
            <a:r>
              <a:rPr lang="tr-TR" dirty="0"/>
              <a:t> </a:t>
            </a:r>
            <a:r>
              <a:rPr lang="tr-TR" dirty="0" err="1"/>
              <a:t>anh</a:t>
            </a:r>
            <a:r>
              <a:rPr lang="tr-TR" dirty="0"/>
              <a:t>)</a:t>
            </a:r>
            <a:r>
              <a:rPr lang="tr-TR" dirty="0" smtClean="0"/>
              <a:t>'dan şöyle rivayet </a:t>
            </a:r>
            <a:r>
              <a:rPr lang="tr-TR" dirty="0"/>
              <a:t>eder </a:t>
            </a:r>
            <a:r>
              <a:rPr lang="tr-TR" dirty="0" smtClean="0"/>
              <a:t>:</a:t>
            </a:r>
          </a:p>
          <a:p>
            <a:r>
              <a:rPr lang="tr-TR" dirty="0" smtClean="0"/>
              <a:t> </a:t>
            </a:r>
            <a:r>
              <a:rPr lang="tr-TR" dirty="0"/>
              <a:t>"Biz bir seferde </a:t>
            </a:r>
            <a:r>
              <a:rPr lang="tr-TR" dirty="0" err="1" smtClean="0"/>
              <a:t>Rasulullah</a:t>
            </a:r>
            <a:r>
              <a:rPr lang="tr-TR" dirty="0" smtClean="0"/>
              <a:t> (</a:t>
            </a:r>
            <a:r>
              <a:rPr lang="tr-TR" dirty="0" err="1"/>
              <a:t>âleyhissalâtü</a:t>
            </a:r>
            <a:r>
              <a:rPr lang="tr-TR" dirty="0"/>
              <a:t> vesselâm) ile beraber idik. </a:t>
            </a:r>
            <a:r>
              <a:rPr lang="tr-TR" dirty="0" err="1" smtClean="0"/>
              <a:t>Rasulullah</a:t>
            </a:r>
            <a:r>
              <a:rPr lang="tr-TR" dirty="0" smtClean="0"/>
              <a:t> </a:t>
            </a:r>
            <a:r>
              <a:rPr lang="tr-TR" dirty="0"/>
              <a:t>bir ara bir ihtiyacı için yanımızdan ayrıldı. O sırada </a:t>
            </a:r>
            <a:r>
              <a:rPr lang="tr-TR" dirty="0" err="1"/>
              <a:t>hummara</a:t>
            </a:r>
            <a:r>
              <a:rPr lang="tr-TR" dirty="0"/>
              <a:t> denen bir kuş gördük, iki tane de yavrusu vardı. (Kuş kaçtı) yavrularını aldık. </a:t>
            </a:r>
            <a:r>
              <a:rPr lang="tr-TR" dirty="0" err="1"/>
              <a:t>Kuşcağız</a:t>
            </a:r>
            <a:r>
              <a:rPr lang="tr-TR" dirty="0"/>
              <a:t> etrafımıza yaklaşıp çırpınmaya, kanatlarını çırpıp havada inip çıkmaya başladı. </a:t>
            </a:r>
            <a:r>
              <a:rPr lang="tr-TR" dirty="0" err="1" smtClean="0"/>
              <a:t>Rasulullah</a:t>
            </a:r>
            <a:r>
              <a:rPr lang="tr-TR" dirty="0" smtClean="0"/>
              <a:t> Efendimiz (a</a:t>
            </a:r>
            <a:r>
              <a:rPr lang="tr-TR" dirty="0"/>
              <a:t>. s.) </a:t>
            </a:r>
            <a:r>
              <a:rPr lang="tr-TR" dirty="0" smtClean="0"/>
              <a:t> </a:t>
            </a:r>
            <a:r>
              <a:rPr lang="tr-TR" dirty="0"/>
              <a:t>gelince: </a:t>
            </a:r>
          </a:p>
          <a:p>
            <a:r>
              <a:rPr lang="tr-TR" dirty="0"/>
              <a:t>"Kim bu zavallının yavrusunu alıp onu </a:t>
            </a:r>
            <a:r>
              <a:rPr lang="tr-TR" dirty="0" smtClean="0"/>
              <a:t>ıstıraba </a:t>
            </a:r>
            <a:r>
              <a:rPr lang="tr-TR" dirty="0"/>
              <a:t>attı? Yavrusunu geri verin!" diye emretti. Bir ara, ateşe verdiğimiz bir karınca yuvası gördü. </a:t>
            </a:r>
          </a:p>
          <a:p>
            <a:r>
              <a:rPr lang="tr-TR" dirty="0"/>
              <a:t>"Kim yaktı bunu?" diye sordu. </a:t>
            </a:r>
          </a:p>
          <a:p>
            <a:r>
              <a:rPr lang="tr-TR" dirty="0"/>
              <a:t>"Biz!" dedik. </a:t>
            </a:r>
          </a:p>
          <a:p>
            <a:r>
              <a:rPr lang="tr-TR" dirty="0"/>
              <a:t>"</a:t>
            </a:r>
            <a:r>
              <a:rPr lang="tr-TR" b="1" dirty="0"/>
              <a:t>Ateşle </a:t>
            </a:r>
            <a:r>
              <a:rPr lang="tr-TR" b="1" dirty="0" smtClean="0"/>
              <a:t>azap </a:t>
            </a:r>
            <a:r>
              <a:rPr lang="tr-TR" b="1" dirty="0"/>
              <a:t>vermek sadece ateşin Rabbine hast</a:t>
            </a:r>
            <a:r>
              <a:rPr lang="tr-TR" dirty="0"/>
              <a:t>ır" buyurdu."</a:t>
            </a:r>
          </a:p>
          <a:p>
            <a:r>
              <a:rPr lang="tr-TR" sz="1400" dirty="0" smtClean="0"/>
              <a:t>                                                                                    </a:t>
            </a:r>
            <a:r>
              <a:rPr lang="tr-TR" sz="1400" dirty="0" err="1" smtClean="0"/>
              <a:t>Ebü</a:t>
            </a:r>
            <a:r>
              <a:rPr lang="tr-TR" sz="1400" dirty="0" smtClean="0"/>
              <a:t> </a:t>
            </a:r>
            <a:r>
              <a:rPr lang="tr-TR" sz="1400" dirty="0" err="1"/>
              <a:t>Dâvud</a:t>
            </a:r>
            <a:r>
              <a:rPr lang="tr-TR" sz="1400" dirty="0"/>
              <a:t>, </a:t>
            </a:r>
            <a:r>
              <a:rPr lang="tr-TR" sz="1400" dirty="0" err="1"/>
              <a:t>Cihâd</a:t>
            </a:r>
            <a:r>
              <a:rPr lang="tr-TR" sz="1400" dirty="0"/>
              <a:t> 122, (2675), Edeb,176, (5268).</a:t>
            </a:r>
          </a:p>
          <a:p>
            <a:endParaRPr lang="tr-TR" dirty="0"/>
          </a:p>
        </p:txBody>
      </p:sp>
    </p:spTree>
    <p:extLst>
      <p:ext uri="{BB962C8B-B14F-4D97-AF65-F5344CB8AC3E}">
        <p14:creationId xmlns:p14="http://schemas.microsoft.com/office/powerpoint/2010/main" val="1447397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smtClean="0"/>
              <a:t>Onların da gözyaşları var, onlara nazik davran…</a:t>
            </a:r>
            <a:endParaRPr lang="tr-TR" sz="3200" dirty="0"/>
          </a:p>
        </p:txBody>
      </p:sp>
      <p:pic>
        <p:nvPicPr>
          <p:cNvPr id="5" name="Resim Yer Tutucusu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158" r="13158"/>
          <a:stretch>
            <a:fillRect/>
          </a:stretch>
        </p:blipFill>
        <p:spPr>
          <a:xfrm>
            <a:off x="5959571" y="623455"/>
            <a:ext cx="6024611" cy="5237594"/>
          </a:xfrm>
        </p:spPr>
      </p:pic>
      <p:sp>
        <p:nvSpPr>
          <p:cNvPr id="4" name="Metin Yer Tutucusu 3"/>
          <p:cNvSpPr>
            <a:spLocks noGrp="1"/>
          </p:cNvSpPr>
          <p:nvPr>
            <p:ph type="body" sz="half" idx="2"/>
          </p:nvPr>
        </p:nvSpPr>
        <p:spPr/>
        <p:txBody>
          <a:bodyPr>
            <a:normAutofit/>
          </a:bodyPr>
          <a:lstStyle/>
          <a:p>
            <a:endParaRPr lang="tr-TR" sz="3600" dirty="0"/>
          </a:p>
          <a:p>
            <a:r>
              <a:rPr lang="tr-TR" sz="3600" dirty="0" smtClean="0"/>
              <a:t>Bunlar </a:t>
            </a:r>
            <a:r>
              <a:rPr lang="tr-TR" sz="3600" dirty="0"/>
              <a:t>hep </a:t>
            </a:r>
            <a:r>
              <a:rPr lang="tr-TR" sz="3600" dirty="0" smtClean="0"/>
              <a:t>   Merhamet…</a:t>
            </a:r>
          </a:p>
          <a:p>
            <a:endParaRPr lang="tr-TR" sz="3600" dirty="0"/>
          </a:p>
          <a:p>
            <a:endParaRPr lang="tr-TR" dirty="0"/>
          </a:p>
        </p:txBody>
      </p:sp>
    </p:spTree>
    <p:extLst>
      <p:ext uri="{BB962C8B-B14F-4D97-AF65-F5344CB8AC3E}">
        <p14:creationId xmlns:p14="http://schemas.microsoft.com/office/powerpoint/2010/main" val="1759423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45" y="623455"/>
            <a:ext cx="10113819" cy="5999018"/>
          </a:xfrm>
          <a:prstGeom prst="rect">
            <a:avLst/>
          </a:prstGeom>
        </p:spPr>
      </p:pic>
      <p:sp>
        <p:nvSpPr>
          <p:cNvPr id="3" name="Dikdörtgen 2"/>
          <p:cNvSpPr/>
          <p:nvPr/>
        </p:nvSpPr>
        <p:spPr>
          <a:xfrm>
            <a:off x="2189019" y="2441184"/>
            <a:ext cx="6096000" cy="2862322"/>
          </a:xfrm>
          <a:prstGeom prst="rect">
            <a:avLst/>
          </a:prstGeom>
        </p:spPr>
        <p:txBody>
          <a:bodyPr>
            <a:spAutoFit/>
          </a:bodyPr>
          <a:lstStyle/>
          <a:p>
            <a:r>
              <a:rPr lang="tr-TR" dirty="0">
                <a:solidFill>
                  <a:schemeClr val="bg1"/>
                </a:solidFill>
              </a:rPr>
              <a:t>Mekke müşrikleri tarafından bin bir eziyetle sırf inançları yüzünden yurtlarından zorla çıkarılan Müslümanlar özyurtlarına döndükleri Mekke’nin fethedildiği gün Sad b. </a:t>
            </a:r>
            <a:r>
              <a:rPr lang="tr-TR" dirty="0" err="1">
                <a:solidFill>
                  <a:schemeClr val="bg1"/>
                </a:solidFill>
              </a:rPr>
              <a:t>Ubade’nin</a:t>
            </a:r>
            <a:r>
              <a:rPr lang="tr-TR" dirty="0">
                <a:solidFill>
                  <a:schemeClr val="bg1"/>
                </a:solidFill>
              </a:rPr>
              <a:t>: </a:t>
            </a:r>
          </a:p>
          <a:p>
            <a:r>
              <a:rPr lang="tr-TR" dirty="0">
                <a:solidFill>
                  <a:schemeClr val="bg1"/>
                </a:solidFill>
              </a:rPr>
              <a:t>«Bugün büyük savaş günüdür. Bugün Kabe’de kan dökmek helal kılınmıştır. Bugün Allah </a:t>
            </a:r>
            <a:r>
              <a:rPr lang="tr-TR" dirty="0" err="1">
                <a:solidFill>
                  <a:schemeClr val="bg1"/>
                </a:solidFill>
              </a:rPr>
              <a:t>Kureyş’i</a:t>
            </a:r>
            <a:r>
              <a:rPr lang="tr-TR" dirty="0">
                <a:solidFill>
                  <a:schemeClr val="bg1"/>
                </a:solidFill>
              </a:rPr>
              <a:t> zelil kılmıştır» sözüne karşılık merhamet yüklü Allah </a:t>
            </a:r>
            <a:r>
              <a:rPr lang="tr-TR" dirty="0" err="1">
                <a:solidFill>
                  <a:schemeClr val="bg1"/>
                </a:solidFill>
              </a:rPr>
              <a:t>Rasulü</a:t>
            </a:r>
            <a:r>
              <a:rPr lang="tr-TR" dirty="0">
                <a:solidFill>
                  <a:schemeClr val="bg1"/>
                </a:solidFill>
              </a:rPr>
              <a:t> (</a:t>
            </a:r>
            <a:r>
              <a:rPr lang="tr-TR" dirty="0" err="1">
                <a:solidFill>
                  <a:schemeClr val="bg1"/>
                </a:solidFill>
              </a:rPr>
              <a:t>a.s</a:t>
            </a:r>
            <a:r>
              <a:rPr lang="tr-TR" dirty="0">
                <a:solidFill>
                  <a:schemeClr val="bg1"/>
                </a:solidFill>
              </a:rPr>
              <a:t>.): </a:t>
            </a:r>
          </a:p>
          <a:p>
            <a:r>
              <a:rPr lang="tr-TR" dirty="0">
                <a:solidFill>
                  <a:schemeClr val="bg1"/>
                </a:solidFill>
              </a:rPr>
              <a:t>«</a:t>
            </a:r>
            <a:r>
              <a:rPr lang="tr-TR" b="1" dirty="0">
                <a:solidFill>
                  <a:schemeClr val="bg1"/>
                </a:solidFill>
              </a:rPr>
              <a:t>Sad yanlış söylemiştir. Hayır bugün </a:t>
            </a:r>
            <a:r>
              <a:rPr lang="tr-TR" b="1" dirty="0" smtClean="0">
                <a:solidFill>
                  <a:schemeClr val="bg1"/>
                </a:solidFill>
              </a:rPr>
              <a:t>«merhamet </a:t>
            </a:r>
            <a:r>
              <a:rPr lang="tr-TR" b="1" dirty="0">
                <a:solidFill>
                  <a:schemeClr val="bg1"/>
                </a:solidFill>
              </a:rPr>
              <a:t>günüdür</a:t>
            </a:r>
            <a:r>
              <a:rPr lang="tr-TR" b="1" dirty="0" smtClean="0">
                <a:solidFill>
                  <a:schemeClr val="bg1"/>
                </a:solidFill>
              </a:rPr>
              <a:t>.» </a:t>
            </a:r>
            <a:r>
              <a:rPr lang="tr-TR" b="1" dirty="0">
                <a:solidFill>
                  <a:schemeClr val="bg1"/>
                </a:solidFill>
              </a:rPr>
              <a:t>Bugün Allah’ın Kabe’yi yücelteceği gündür. Ve bugün Kabe’nin tevhit elbisesine bürüneceği gündür.» </a:t>
            </a:r>
            <a:r>
              <a:rPr lang="tr-TR" dirty="0">
                <a:solidFill>
                  <a:schemeClr val="bg1"/>
                </a:solidFill>
              </a:rPr>
              <a:t>diyordu.</a:t>
            </a:r>
          </a:p>
        </p:txBody>
      </p:sp>
    </p:spTree>
    <p:extLst>
      <p:ext uri="{BB962C8B-B14F-4D97-AF65-F5344CB8AC3E}">
        <p14:creationId xmlns:p14="http://schemas.microsoft.com/office/powerpoint/2010/main" val="4026170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091" y="471054"/>
            <a:ext cx="9947564" cy="6040583"/>
          </a:xfrm>
          <a:prstGeom prst="rect">
            <a:avLst/>
          </a:prstGeom>
        </p:spPr>
      </p:pic>
      <p:sp>
        <p:nvSpPr>
          <p:cNvPr id="3" name="Dikdörtgen 2"/>
          <p:cNvSpPr/>
          <p:nvPr/>
        </p:nvSpPr>
        <p:spPr>
          <a:xfrm>
            <a:off x="2937164" y="3244334"/>
            <a:ext cx="7841673" cy="1569660"/>
          </a:xfrm>
          <a:prstGeom prst="rect">
            <a:avLst/>
          </a:prstGeom>
        </p:spPr>
        <p:txBody>
          <a:bodyPr wrap="square">
            <a:spAutoFit/>
          </a:bodyPr>
          <a:lstStyle/>
          <a:p>
            <a:r>
              <a:rPr lang="tr-TR" sz="4800" b="1" dirty="0" smtClean="0">
                <a:solidFill>
                  <a:schemeClr val="bg2">
                    <a:lumMod val="10000"/>
                    <a:lumOff val="90000"/>
                  </a:schemeClr>
                </a:solidFill>
              </a:rPr>
              <a:t>KATILIMINIZ </a:t>
            </a:r>
            <a:r>
              <a:rPr lang="tr-TR" sz="4800" b="1" dirty="0">
                <a:solidFill>
                  <a:schemeClr val="bg2">
                    <a:lumMod val="10000"/>
                    <a:lumOff val="90000"/>
                  </a:schemeClr>
                </a:solidFill>
              </a:rPr>
              <a:t>İÇİN </a:t>
            </a:r>
            <a:endParaRPr lang="tr-TR" sz="4800" b="1" dirty="0" smtClean="0">
              <a:solidFill>
                <a:schemeClr val="bg2">
                  <a:lumMod val="10000"/>
                  <a:lumOff val="90000"/>
                </a:schemeClr>
              </a:solidFill>
            </a:endParaRPr>
          </a:p>
          <a:p>
            <a:r>
              <a:rPr lang="tr-TR" sz="4800" b="1" dirty="0" smtClean="0">
                <a:solidFill>
                  <a:schemeClr val="bg2">
                    <a:lumMod val="10000"/>
                    <a:lumOff val="90000"/>
                  </a:schemeClr>
                </a:solidFill>
              </a:rPr>
              <a:t>TEŞEKKÜR </a:t>
            </a:r>
            <a:r>
              <a:rPr lang="tr-TR" sz="4800" b="1" dirty="0">
                <a:solidFill>
                  <a:schemeClr val="bg2">
                    <a:lumMod val="10000"/>
                    <a:lumOff val="90000"/>
                  </a:schemeClr>
                </a:solidFill>
              </a:rPr>
              <a:t>EDERİZ…</a:t>
            </a:r>
          </a:p>
        </p:txBody>
      </p:sp>
    </p:spTree>
    <p:extLst>
      <p:ext uri="{BB962C8B-B14F-4D97-AF65-F5344CB8AC3E}">
        <p14:creationId xmlns:p14="http://schemas.microsoft.com/office/powerpoint/2010/main" val="2248284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Nedir Merhamet?</a:t>
            </a:r>
            <a:endParaRPr lang="tr-TR" dirty="0"/>
          </a:p>
        </p:txBody>
      </p:sp>
      <p:sp>
        <p:nvSpPr>
          <p:cNvPr id="3" name="İçerik Yer Tutucusu 2"/>
          <p:cNvSpPr>
            <a:spLocks noGrp="1"/>
          </p:cNvSpPr>
          <p:nvPr>
            <p:ph idx="1"/>
          </p:nvPr>
        </p:nvSpPr>
        <p:spPr>
          <a:xfrm>
            <a:off x="472349" y="1889777"/>
            <a:ext cx="6219396" cy="3636511"/>
          </a:xfrm>
        </p:spPr>
        <p:txBody>
          <a:bodyPr>
            <a:normAutofit fontScale="92500"/>
          </a:bodyPr>
          <a:lstStyle/>
          <a:p>
            <a:endParaRPr lang="tr-TR" sz="2800" dirty="0" smtClean="0"/>
          </a:p>
          <a:p>
            <a:r>
              <a:rPr lang="tr-TR" sz="2800" dirty="0" smtClean="0"/>
              <a:t>R-h-m</a:t>
            </a:r>
            <a:r>
              <a:rPr lang="tr-TR" sz="2800" dirty="0"/>
              <a:t>” kökünden türeyen </a:t>
            </a:r>
            <a:r>
              <a:rPr lang="tr-TR" sz="2800" b="1" dirty="0"/>
              <a:t>“</a:t>
            </a:r>
            <a:r>
              <a:rPr lang="tr-TR" sz="2800" b="1" i="1" dirty="0"/>
              <a:t>merhamet</a:t>
            </a:r>
            <a:r>
              <a:rPr lang="tr-TR" sz="2800" b="1" dirty="0"/>
              <a:t>” </a:t>
            </a:r>
            <a:r>
              <a:rPr lang="tr-TR" sz="2800" dirty="0"/>
              <a:t>sözcüğü isim olarak; hayır, iyilik, ihsan, nimet ve </a:t>
            </a:r>
            <a:r>
              <a:rPr lang="tr-TR" sz="2800" dirty="0" err="1"/>
              <a:t>kalb</a:t>
            </a:r>
            <a:r>
              <a:rPr lang="tr-TR" sz="2800" dirty="0"/>
              <a:t> inceliği demektir. Bu sözcük sözlükte; başkalarının durumu karşısında duyulan şefkat hissi, acıma ve gönül </a:t>
            </a:r>
            <a:r>
              <a:rPr lang="tr-TR" sz="2800" dirty="0" err="1"/>
              <a:t>yufkalığı</a:t>
            </a:r>
            <a:r>
              <a:rPr lang="tr-TR" sz="2800" dirty="0"/>
              <a:t> anlamlarında kullanılır</a:t>
            </a:r>
            <a:r>
              <a:rPr lang="tr-TR" sz="2800" dirty="0" smtClean="0"/>
              <a:t>.</a:t>
            </a:r>
            <a:endParaRPr lang="tr-TR" sz="2800" dirty="0">
              <a:latin typeface="Arial Black" panose="020B0A04020102020204" pitchFamily="34"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889777"/>
            <a:ext cx="5569526" cy="3791885"/>
          </a:xfrm>
          <a:prstGeom prst="rect">
            <a:avLst/>
          </a:prstGeom>
        </p:spPr>
      </p:pic>
    </p:spTree>
    <p:extLst>
      <p:ext uri="{BB962C8B-B14F-4D97-AF65-F5344CB8AC3E}">
        <p14:creationId xmlns:p14="http://schemas.microsoft.com/office/powerpoint/2010/main" val="13373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Sevgili Peygamberimiz (</a:t>
            </a:r>
            <a:r>
              <a:rPr lang="tr-TR" dirty="0" err="1" smtClean="0"/>
              <a:t>a.s</a:t>
            </a:r>
            <a:r>
              <a:rPr lang="tr-TR" dirty="0" smtClean="0"/>
              <a:t>.) şöyle buyuruyor:</a:t>
            </a:r>
            <a:endParaRPr lang="tr-TR" dirty="0"/>
          </a:p>
        </p:txBody>
      </p:sp>
      <p:pic>
        <p:nvPicPr>
          <p:cNvPr id="5" name="Resim Yer Tutucusu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0749" b="10749"/>
          <a:stretch>
            <a:fillRect/>
          </a:stretch>
        </p:blipFill>
        <p:spPr>
          <a:xfrm>
            <a:off x="6098117" y="277090"/>
            <a:ext cx="5830647" cy="6373091"/>
          </a:xfrm>
        </p:spPr>
      </p:pic>
      <p:sp>
        <p:nvSpPr>
          <p:cNvPr id="4" name="Metin Yer Tutucusu 3"/>
          <p:cNvSpPr>
            <a:spLocks noGrp="1"/>
          </p:cNvSpPr>
          <p:nvPr>
            <p:ph type="body" sz="half" idx="2"/>
          </p:nvPr>
        </p:nvSpPr>
        <p:spPr/>
        <p:txBody>
          <a:bodyPr>
            <a:normAutofit/>
          </a:bodyPr>
          <a:lstStyle/>
          <a:p>
            <a:endParaRPr lang="tr-TR" sz="1400" dirty="0" smtClean="0"/>
          </a:p>
          <a:p>
            <a:r>
              <a:rPr lang="tr-TR" sz="2000" b="1" dirty="0" smtClean="0"/>
              <a:t>«Müminler, </a:t>
            </a:r>
          </a:p>
          <a:p>
            <a:r>
              <a:rPr lang="tr-TR" sz="2000" b="1" dirty="0" smtClean="0"/>
              <a:t>birbirlerini sevmede, birbirlerine şefkat ve merhamet göstermede tıpkı bir organı rahatsızlandığında diğer organları da uykusuzluk ve yüksek ateşle bu acıyı paylaşan bir bedene benzer.»</a:t>
            </a:r>
          </a:p>
          <a:p>
            <a:r>
              <a:rPr lang="tr-TR" sz="2000" dirty="0"/>
              <a:t> </a:t>
            </a:r>
            <a:r>
              <a:rPr lang="tr-TR" sz="2000" dirty="0" smtClean="0"/>
              <a:t>                          </a:t>
            </a:r>
            <a:r>
              <a:rPr lang="tr-TR" sz="1600" dirty="0" smtClean="0"/>
              <a:t> (Buhari, </a:t>
            </a:r>
            <a:r>
              <a:rPr lang="tr-TR" sz="1600" dirty="0" err="1" smtClean="0"/>
              <a:t>Edeb</a:t>
            </a:r>
            <a:r>
              <a:rPr lang="tr-TR" sz="1600" dirty="0" smtClean="0"/>
              <a:t>, 27.)</a:t>
            </a:r>
            <a:endParaRPr lang="tr-TR" sz="2000" dirty="0"/>
          </a:p>
        </p:txBody>
      </p:sp>
    </p:spTree>
    <p:extLst>
      <p:ext uri="{BB962C8B-B14F-4D97-AF65-F5344CB8AC3E}">
        <p14:creationId xmlns:p14="http://schemas.microsoft.com/office/powerpoint/2010/main" val="3753905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582" y="284018"/>
            <a:ext cx="11028218" cy="6096000"/>
          </a:xfrm>
          <a:prstGeom prst="rect">
            <a:avLst/>
          </a:prstGeom>
        </p:spPr>
      </p:pic>
      <p:sp>
        <p:nvSpPr>
          <p:cNvPr id="4" name="Dikdörtgen 3"/>
          <p:cNvSpPr/>
          <p:nvPr/>
        </p:nvSpPr>
        <p:spPr>
          <a:xfrm>
            <a:off x="997527" y="484909"/>
            <a:ext cx="8146473" cy="5447645"/>
          </a:xfrm>
          <a:prstGeom prst="rect">
            <a:avLst/>
          </a:prstGeom>
        </p:spPr>
        <p:txBody>
          <a:bodyPr wrap="square">
            <a:spAutoFit/>
          </a:bodyPr>
          <a:lstStyle/>
          <a:p>
            <a:r>
              <a:rPr lang="tr-TR" sz="2000" dirty="0" smtClean="0">
                <a:solidFill>
                  <a:schemeClr val="bg1"/>
                </a:solidFill>
                <a:latin typeface="Arial Black" panose="020B0A04020102020204" pitchFamily="34" charset="0"/>
              </a:rPr>
              <a:t>"</a:t>
            </a:r>
            <a:r>
              <a:rPr lang="tr-TR" sz="2000" dirty="0" err="1" smtClean="0">
                <a:solidFill>
                  <a:schemeClr val="bg1"/>
                </a:solidFill>
                <a:latin typeface="Arial Black" panose="020B0A04020102020204" pitchFamily="34" charset="0"/>
              </a:rPr>
              <a:t>Rasulullah</a:t>
            </a:r>
            <a:r>
              <a:rPr lang="tr-TR" sz="2000" dirty="0" smtClean="0">
                <a:solidFill>
                  <a:schemeClr val="bg1"/>
                </a:solidFill>
                <a:latin typeface="Arial Black" panose="020B0A04020102020204" pitchFamily="34" charset="0"/>
              </a:rPr>
              <a:t> (</a:t>
            </a:r>
            <a:r>
              <a:rPr lang="tr-TR" sz="2000" dirty="0" err="1" smtClean="0">
                <a:solidFill>
                  <a:schemeClr val="bg1"/>
                </a:solidFill>
                <a:latin typeface="Arial Black" panose="020B0A04020102020204" pitchFamily="34" charset="0"/>
              </a:rPr>
              <a:t>aleyhisselâtu</a:t>
            </a:r>
            <a:r>
              <a:rPr lang="tr-TR" sz="2000" dirty="0" smtClean="0">
                <a:solidFill>
                  <a:schemeClr val="bg1"/>
                </a:solidFill>
                <a:latin typeface="Arial Black" panose="020B0A04020102020204" pitchFamily="34" charset="0"/>
              </a:rPr>
              <a:t> vesselâm) buyurdular ki: "Allah rahmeti yüz parçaya böldü. Bundan doksan dokuz parçayı kendine ayırdı. Yer yüzüne geri kalan bir cüzü indirdi. (Bunu da -cin, insan ve hayvan mahlukatı arasında taksim etti.) Bu tek cüz(den nasibine düşen pay sebebiyledir ki mahlukat birbirlerine karşı merhametli davranır. At, (hayvan) yavrusuna basmamak endişesiyle ayağını bu sayede kaldırır."</a:t>
            </a:r>
          </a:p>
          <a:p>
            <a:r>
              <a:rPr lang="tr-TR" sz="1400" dirty="0" smtClean="0">
                <a:solidFill>
                  <a:schemeClr val="bg1"/>
                </a:solidFill>
                <a:latin typeface="Arial Black" panose="020B0A04020102020204" pitchFamily="34" charset="0"/>
              </a:rPr>
              <a:t>                                                          </a:t>
            </a:r>
            <a:r>
              <a:rPr lang="tr-TR" sz="1400" dirty="0" err="1" smtClean="0">
                <a:solidFill>
                  <a:schemeClr val="bg1"/>
                </a:solidFill>
                <a:latin typeface="Arial Black" panose="020B0A04020102020204" pitchFamily="34" charset="0"/>
              </a:rPr>
              <a:t>Buhâri</a:t>
            </a:r>
            <a:r>
              <a:rPr lang="tr-TR" sz="1400" dirty="0" smtClean="0">
                <a:solidFill>
                  <a:schemeClr val="bg1"/>
                </a:solidFill>
                <a:latin typeface="Arial Black" panose="020B0A04020102020204" pitchFamily="34" charset="0"/>
              </a:rPr>
              <a:t>, </a:t>
            </a:r>
            <a:r>
              <a:rPr lang="tr-TR" sz="1400" dirty="0" err="1" smtClean="0">
                <a:solidFill>
                  <a:schemeClr val="bg1"/>
                </a:solidFill>
                <a:latin typeface="Arial Black" panose="020B0A04020102020204" pitchFamily="34" charset="0"/>
              </a:rPr>
              <a:t>Edeb</a:t>
            </a:r>
            <a:r>
              <a:rPr lang="tr-TR" sz="1400" dirty="0" smtClean="0">
                <a:solidFill>
                  <a:schemeClr val="bg1"/>
                </a:solidFill>
                <a:latin typeface="Arial Black" panose="020B0A04020102020204" pitchFamily="34" charset="0"/>
              </a:rPr>
              <a:t> 19, </a:t>
            </a:r>
            <a:r>
              <a:rPr lang="tr-TR" sz="1400" dirty="0" err="1" smtClean="0">
                <a:solidFill>
                  <a:schemeClr val="bg1"/>
                </a:solidFill>
                <a:latin typeface="Arial Black" panose="020B0A04020102020204" pitchFamily="34" charset="0"/>
              </a:rPr>
              <a:t>Rikâk</a:t>
            </a:r>
            <a:r>
              <a:rPr lang="tr-TR" sz="1400" dirty="0" smtClean="0">
                <a:solidFill>
                  <a:schemeClr val="bg1"/>
                </a:solidFill>
                <a:latin typeface="Arial Black" panose="020B0A04020102020204" pitchFamily="34" charset="0"/>
              </a:rPr>
              <a:t> 19, Müslim 17.</a:t>
            </a:r>
          </a:p>
          <a:p>
            <a:endParaRPr lang="tr-TR" sz="1400" dirty="0" smtClean="0">
              <a:solidFill>
                <a:schemeClr val="bg1"/>
              </a:solidFill>
              <a:latin typeface="Arial Black" panose="020B0A04020102020204" pitchFamily="34" charset="0"/>
            </a:endParaRPr>
          </a:p>
          <a:p>
            <a:r>
              <a:rPr lang="tr-TR" sz="2000" dirty="0" smtClean="0">
                <a:solidFill>
                  <a:schemeClr val="bg1"/>
                </a:solidFill>
                <a:latin typeface="Arial Black" panose="020B0A04020102020204" pitchFamily="34" charset="0"/>
              </a:rPr>
              <a:t>"Allah, arz ve semayı yarattığı gün, yüz rahmet yarattı. Her bir rahmet göklerle yer arasını dolduracak kadardır. Ondan yeryüzüne tek bir rahmet indirmiştir. İşte anne, yavrusuna bununla şefkat eder. Vahşi hayvanlar ve kuşlar birbirlerine bununla merhamet ederler. Kıyamet günü geldiği vakit Allah, rahmetine bunu da ilâve ederek (tekrar yüze) tamamlayacaktır."</a:t>
            </a:r>
          </a:p>
          <a:p>
            <a:r>
              <a:rPr lang="tr-TR" sz="1400" dirty="0" smtClean="0">
                <a:solidFill>
                  <a:schemeClr val="bg1"/>
                </a:solidFill>
                <a:latin typeface="Arial Black" panose="020B0A04020102020204" pitchFamily="34" charset="0"/>
              </a:rPr>
              <a:t>                                                                                        Müslim</a:t>
            </a:r>
            <a:r>
              <a:rPr lang="tr-TR" sz="1400" dirty="0">
                <a:solidFill>
                  <a:schemeClr val="bg1"/>
                </a:solidFill>
                <a:latin typeface="Arial Black" panose="020B0A04020102020204" pitchFamily="34" charset="0"/>
              </a:rPr>
              <a:t>, </a:t>
            </a:r>
            <a:r>
              <a:rPr lang="tr-TR" sz="1400" dirty="0" err="1" smtClean="0">
                <a:solidFill>
                  <a:schemeClr val="bg1"/>
                </a:solidFill>
                <a:latin typeface="Arial Black" panose="020B0A04020102020204" pitchFamily="34" charset="0"/>
              </a:rPr>
              <a:t>Tevbe</a:t>
            </a:r>
            <a:r>
              <a:rPr lang="tr-TR" sz="1400" dirty="0" smtClean="0">
                <a:solidFill>
                  <a:schemeClr val="bg1"/>
                </a:solidFill>
                <a:latin typeface="Arial Black" panose="020B0A04020102020204" pitchFamily="34" charset="0"/>
              </a:rPr>
              <a:t>, 21.</a:t>
            </a:r>
          </a:p>
        </p:txBody>
      </p:sp>
    </p:spTree>
    <p:extLst>
      <p:ext uri="{BB962C8B-B14F-4D97-AF65-F5344CB8AC3E}">
        <p14:creationId xmlns:p14="http://schemas.microsoft.com/office/powerpoint/2010/main" val="4167540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582" y="381000"/>
            <a:ext cx="11014363" cy="6096000"/>
          </a:xfrm>
          <a:prstGeom prst="rect">
            <a:avLst/>
          </a:prstGeom>
        </p:spPr>
      </p:pic>
      <p:sp>
        <p:nvSpPr>
          <p:cNvPr id="3" name="Dikdörtgen 2"/>
          <p:cNvSpPr/>
          <p:nvPr/>
        </p:nvSpPr>
        <p:spPr>
          <a:xfrm>
            <a:off x="1149927" y="748145"/>
            <a:ext cx="10127673" cy="4955203"/>
          </a:xfrm>
          <a:prstGeom prst="rect">
            <a:avLst/>
          </a:prstGeom>
        </p:spPr>
        <p:txBody>
          <a:bodyPr wrap="square">
            <a:spAutoFit/>
          </a:bodyPr>
          <a:lstStyle/>
          <a:p>
            <a:r>
              <a:rPr lang="tr-TR" dirty="0">
                <a:solidFill>
                  <a:schemeClr val="bg1"/>
                </a:solidFill>
                <a:latin typeface="Arial Black" panose="020B0A04020102020204" pitchFamily="34" charset="0"/>
                <a:ea typeface="Times New Roman" panose="02020603050405020304" pitchFamily="18" charset="0"/>
              </a:rPr>
              <a:t>Hz. </a:t>
            </a:r>
            <a:r>
              <a:rPr lang="tr-TR" dirty="0" smtClean="0">
                <a:solidFill>
                  <a:schemeClr val="bg1"/>
                </a:solidFill>
                <a:latin typeface="Arial Black" panose="020B0A04020102020204" pitchFamily="34" charset="0"/>
                <a:ea typeface="Times New Roman" panose="02020603050405020304" pitchFamily="18" charset="0"/>
              </a:rPr>
              <a:t>Ebu </a:t>
            </a:r>
            <a:r>
              <a:rPr lang="tr-TR" dirty="0" err="1">
                <a:solidFill>
                  <a:schemeClr val="bg1"/>
                </a:solidFill>
                <a:latin typeface="Arial Black" panose="020B0A04020102020204" pitchFamily="34" charset="0"/>
                <a:ea typeface="Times New Roman" panose="02020603050405020304" pitchFamily="18" charset="0"/>
              </a:rPr>
              <a:t>Hüreyre</a:t>
            </a:r>
            <a:r>
              <a:rPr lang="tr-TR" dirty="0">
                <a:solidFill>
                  <a:schemeClr val="bg1"/>
                </a:solidFill>
                <a:latin typeface="Arial Black" panose="020B0A04020102020204" pitchFamily="34" charset="0"/>
                <a:ea typeface="Times New Roman" panose="02020603050405020304" pitchFamily="18" charset="0"/>
              </a:rPr>
              <a:t> (</a:t>
            </a:r>
            <a:r>
              <a:rPr lang="tr-TR" dirty="0" err="1">
                <a:solidFill>
                  <a:schemeClr val="bg1"/>
                </a:solidFill>
                <a:latin typeface="Arial Black" panose="020B0A04020102020204" pitchFamily="34" charset="0"/>
                <a:ea typeface="Times New Roman" panose="02020603050405020304" pitchFamily="18" charset="0"/>
              </a:rPr>
              <a:t>radıyallâhu</a:t>
            </a:r>
            <a:r>
              <a:rPr lang="tr-TR" dirty="0">
                <a:solidFill>
                  <a:schemeClr val="bg1"/>
                </a:solidFill>
                <a:latin typeface="Arial Black" panose="020B0A04020102020204" pitchFamily="34" charset="0"/>
                <a:ea typeface="Times New Roman" panose="02020603050405020304" pitchFamily="18" charset="0"/>
              </a:rPr>
              <a:t> </a:t>
            </a:r>
            <a:r>
              <a:rPr lang="tr-TR" dirty="0" err="1">
                <a:solidFill>
                  <a:schemeClr val="bg1"/>
                </a:solidFill>
                <a:latin typeface="Arial Black" panose="020B0A04020102020204" pitchFamily="34" charset="0"/>
                <a:ea typeface="Times New Roman" panose="02020603050405020304" pitchFamily="18" charset="0"/>
              </a:rPr>
              <a:t>anh</a:t>
            </a:r>
            <a:r>
              <a:rPr lang="tr-TR" dirty="0">
                <a:solidFill>
                  <a:schemeClr val="bg1"/>
                </a:solidFill>
                <a:latin typeface="Arial Black" panose="020B0A04020102020204" pitchFamily="34" charset="0"/>
                <a:ea typeface="Times New Roman" panose="02020603050405020304" pitchFamily="18" charset="0"/>
              </a:rPr>
              <a:t>) anlatıyor: "</a:t>
            </a:r>
            <a:r>
              <a:rPr lang="tr-TR" dirty="0" err="1" smtClean="0">
                <a:solidFill>
                  <a:schemeClr val="bg1"/>
                </a:solidFill>
                <a:latin typeface="Arial Black" panose="020B0A04020102020204" pitchFamily="34" charset="0"/>
                <a:ea typeface="Times New Roman" panose="02020603050405020304" pitchFamily="18" charset="0"/>
              </a:rPr>
              <a:t>Rasulullah</a:t>
            </a:r>
            <a:r>
              <a:rPr lang="tr-TR" dirty="0" smtClean="0">
                <a:solidFill>
                  <a:schemeClr val="bg1"/>
                </a:solidFill>
                <a:latin typeface="Arial Black" panose="020B0A04020102020204" pitchFamily="34" charset="0"/>
                <a:ea typeface="Times New Roman" panose="02020603050405020304" pitchFamily="18" charset="0"/>
              </a:rPr>
              <a:t> </a:t>
            </a:r>
            <a:r>
              <a:rPr lang="tr-TR" dirty="0">
                <a:solidFill>
                  <a:schemeClr val="bg1"/>
                </a:solidFill>
                <a:latin typeface="Arial Black" panose="020B0A04020102020204" pitchFamily="34" charset="0"/>
                <a:ea typeface="Times New Roman" panose="02020603050405020304" pitchFamily="18" charset="0"/>
              </a:rPr>
              <a:t>(</a:t>
            </a:r>
            <a:r>
              <a:rPr lang="tr-TR" dirty="0" err="1">
                <a:solidFill>
                  <a:schemeClr val="bg1"/>
                </a:solidFill>
                <a:latin typeface="Arial Black" panose="020B0A04020102020204" pitchFamily="34" charset="0"/>
                <a:ea typeface="Times New Roman" panose="02020603050405020304" pitchFamily="18" charset="0"/>
              </a:rPr>
              <a:t>aleyhissalâtü</a:t>
            </a:r>
            <a:r>
              <a:rPr lang="tr-TR" dirty="0">
                <a:solidFill>
                  <a:schemeClr val="bg1"/>
                </a:solidFill>
                <a:latin typeface="Arial Black" panose="020B0A04020102020204" pitchFamily="34" charset="0"/>
                <a:ea typeface="Times New Roman" panose="02020603050405020304" pitchFamily="18" charset="0"/>
              </a:rPr>
              <a:t> vesselâm) buyurdular </a:t>
            </a:r>
            <a:r>
              <a:rPr lang="tr-TR" dirty="0" smtClean="0">
                <a:solidFill>
                  <a:schemeClr val="bg1"/>
                </a:solidFill>
                <a:latin typeface="Arial Black" panose="020B0A04020102020204" pitchFamily="34" charset="0"/>
                <a:ea typeface="Times New Roman" panose="02020603050405020304" pitchFamily="18" charset="0"/>
              </a:rPr>
              <a:t>ki: "Allah mahlukatı </a:t>
            </a:r>
            <a:r>
              <a:rPr lang="tr-TR" dirty="0">
                <a:solidFill>
                  <a:schemeClr val="bg1"/>
                </a:solidFill>
                <a:latin typeface="Arial Black" panose="020B0A04020102020204" pitchFamily="34" charset="0"/>
                <a:ea typeface="Times New Roman" panose="02020603050405020304" pitchFamily="18" charset="0"/>
              </a:rPr>
              <a:t>yarattığı zaman"- yanında bulunan, Arş'ın gerisindeki bir kitaba şunu yazdı: "Muhakkak ki rahmetim gazabıma galebe çalmıştır."</a:t>
            </a:r>
            <a:endParaRPr lang="tr-TR" dirty="0" smtClean="0">
              <a:solidFill>
                <a:schemeClr val="bg1"/>
              </a:solidFill>
              <a:effectLst/>
              <a:latin typeface="Arial Black" panose="020B0A04020102020204" pitchFamily="34" charset="0"/>
              <a:ea typeface="Times New Roman" panose="02020603050405020304" pitchFamily="18" charset="0"/>
            </a:endParaRPr>
          </a:p>
          <a:p>
            <a:r>
              <a:rPr lang="tr-TR" dirty="0" smtClean="0">
                <a:solidFill>
                  <a:schemeClr val="bg1"/>
                </a:solidFill>
                <a:latin typeface="Arial Black" panose="020B0A04020102020204" pitchFamily="34" charset="0"/>
                <a:ea typeface="Calibri" panose="020F0502020204030204" pitchFamily="34" charset="0"/>
                <a:cs typeface="Arial" panose="020B0604020202020204" pitchFamily="34" charset="0"/>
              </a:rPr>
              <a:t>          </a:t>
            </a:r>
            <a:r>
              <a:rPr lang="tr-TR" sz="1400" dirty="0" err="1" smtClean="0">
                <a:solidFill>
                  <a:schemeClr val="bg1"/>
                </a:solidFill>
                <a:latin typeface="Arial Black" panose="020B0A04020102020204" pitchFamily="34" charset="0"/>
                <a:ea typeface="Calibri" panose="020F0502020204030204" pitchFamily="34" charset="0"/>
                <a:cs typeface="Arial" panose="020B0604020202020204" pitchFamily="34" charset="0"/>
              </a:rPr>
              <a:t>Buhâri</a:t>
            </a:r>
            <a:r>
              <a:rPr lang="tr-TR" sz="1400" dirty="0">
                <a:solidFill>
                  <a:schemeClr val="bg1"/>
                </a:solidFill>
                <a:latin typeface="Arial Black" panose="020B0A04020102020204" pitchFamily="34" charset="0"/>
                <a:ea typeface="Calibri" panose="020F0502020204030204" pitchFamily="34" charset="0"/>
                <a:cs typeface="Arial" panose="020B0604020202020204" pitchFamily="34" charset="0"/>
              </a:rPr>
              <a:t>, </a:t>
            </a:r>
            <a:r>
              <a:rPr lang="tr-TR" sz="1400" dirty="0" err="1">
                <a:solidFill>
                  <a:schemeClr val="bg1"/>
                </a:solidFill>
                <a:latin typeface="Arial Black" panose="020B0A04020102020204" pitchFamily="34" charset="0"/>
                <a:ea typeface="Calibri" panose="020F0502020204030204" pitchFamily="34" charset="0"/>
                <a:cs typeface="Arial" panose="020B0604020202020204" pitchFamily="34" charset="0"/>
              </a:rPr>
              <a:t>Tevhid</a:t>
            </a:r>
            <a:r>
              <a:rPr lang="tr-TR" sz="1400" dirty="0">
                <a:solidFill>
                  <a:schemeClr val="bg1"/>
                </a:solidFill>
                <a:latin typeface="Arial Black" panose="020B0A04020102020204" pitchFamily="34" charset="0"/>
                <a:ea typeface="Calibri" panose="020F0502020204030204" pitchFamily="34" charset="0"/>
                <a:cs typeface="Arial" panose="020B0604020202020204" pitchFamily="34" charset="0"/>
              </a:rPr>
              <a:t> 15, 22, 28, 55, </a:t>
            </a:r>
            <a:r>
              <a:rPr lang="tr-TR" sz="1400" dirty="0" err="1">
                <a:solidFill>
                  <a:schemeClr val="bg1"/>
                </a:solidFill>
                <a:latin typeface="Arial Black" panose="020B0A04020102020204" pitchFamily="34" charset="0"/>
                <a:ea typeface="Calibri" panose="020F0502020204030204" pitchFamily="34" charset="0"/>
                <a:cs typeface="Arial" panose="020B0604020202020204" pitchFamily="34" charset="0"/>
              </a:rPr>
              <a:t>Bedi'ül</a:t>
            </a:r>
            <a:r>
              <a:rPr lang="tr-TR" sz="1400" dirty="0">
                <a:solidFill>
                  <a:schemeClr val="bg1"/>
                </a:solidFill>
                <a:latin typeface="Arial Black" panose="020B0A04020102020204" pitchFamily="34" charset="0"/>
                <a:ea typeface="Calibri" panose="020F0502020204030204" pitchFamily="34" charset="0"/>
                <a:cs typeface="Arial" panose="020B0604020202020204" pitchFamily="34" charset="0"/>
              </a:rPr>
              <a:t>'-Halk 1; Müslim, </a:t>
            </a:r>
            <a:r>
              <a:rPr lang="tr-TR" sz="1400" dirty="0" err="1">
                <a:solidFill>
                  <a:schemeClr val="bg1"/>
                </a:solidFill>
                <a:latin typeface="Arial Black" panose="020B0A04020102020204" pitchFamily="34" charset="0"/>
                <a:ea typeface="Calibri" panose="020F0502020204030204" pitchFamily="34" charset="0"/>
                <a:cs typeface="Arial" panose="020B0604020202020204" pitchFamily="34" charset="0"/>
              </a:rPr>
              <a:t>Tevbe</a:t>
            </a:r>
            <a:r>
              <a:rPr lang="tr-TR" sz="1400" dirty="0">
                <a:solidFill>
                  <a:schemeClr val="bg1"/>
                </a:solidFill>
                <a:latin typeface="Arial Black" panose="020B0A04020102020204" pitchFamily="34" charset="0"/>
                <a:ea typeface="Calibri" panose="020F0502020204030204" pitchFamily="34" charset="0"/>
                <a:cs typeface="Arial" panose="020B0604020202020204" pitchFamily="34" charset="0"/>
              </a:rPr>
              <a:t> 14, (2751</a:t>
            </a:r>
            <a:r>
              <a:rPr lang="tr-TR" sz="1400" dirty="0" smtClean="0">
                <a:solidFill>
                  <a:schemeClr val="bg1"/>
                </a:solidFill>
                <a:latin typeface="Arial Black" panose="020B0A04020102020204" pitchFamily="34" charset="0"/>
                <a:ea typeface="Calibri" panose="020F0502020204030204" pitchFamily="34" charset="0"/>
                <a:cs typeface="Arial" panose="020B0604020202020204" pitchFamily="34" charset="0"/>
              </a:rPr>
              <a:t>)</a:t>
            </a:r>
          </a:p>
          <a:p>
            <a:endParaRPr lang="tr-TR" dirty="0" smtClean="0">
              <a:solidFill>
                <a:schemeClr val="bg1"/>
              </a:solidFill>
              <a:latin typeface="Arial Black" panose="020B0A04020102020204" pitchFamily="34" charset="0"/>
              <a:ea typeface="Calibri" panose="020F0502020204030204" pitchFamily="34" charset="0"/>
              <a:cs typeface="Arial" panose="020B0604020202020204" pitchFamily="34" charset="0"/>
            </a:endParaRPr>
          </a:p>
          <a:p>
            <a:r>
              <a:rPr lang="tr-TR" dirty="0">
                <a:solidFill>
                  <a:schemeClr val="bg1"/>
                </a:solidFill>
                <a:latin typeface="Arial Black" panose="020B0A04020102020204" pitchFamily="34" charset="0"/>
              </a:rPr>
              <a:t>Ebu </a:t>
            </a:r>
            <a:r>
              <a:rPr lang="tr-TR" dirty="0" err="1" smtClean="0">
                <a:solidFill>
                  <a:schemeClr val="bg1"/>
                </a:solidFill>
                <a:latin typeface="Arial Black" panose="020B0A04020102020204" pitchFamily="34" charset="0"/>
              </a:rPr>
              <a:t>Hureyre</a:t>
            </a:r>
            <a:r>
              <a:rPr lang="tr-TR" dirty="0" smtClean="0">
                <a:solidFill>
                  <a:schemeClr val="bg1"/>
                </a:solidFill>
                <a:latin typeface="Arial Black" panose="020B0A04020102020204" pitchFamily="34" charset="0"/>
              </a:rPr>
              <a:t> </a:t>
            </a:r>
            <a:r>
              <a:rPr lang="tr-TR" dirty="0">
                <a:solidFill>
                  <a:schemeClr val="bg1"/>
                </a:solidFill>
                <a:latin typeface="Arial Black" panose="020B0A04020102020204" pitchFamily="34" charset="0"/>
              </a:rPr>
              <a:t>(</a:t>
            </a:r>
            <a:r>
              <a:rPr lang="tr-TR" dirty="0" err="1" smtClean="0">
                <a:solidFill>
                  <a:schemeClr val="bg1"/>
                </a:solidFill>
                <a:latin typeface="Arial Black" panose="020B0A04020102020204" pitchFamily="34" charset="0"/>
              </a:rPr>
              <a:t>r.a</a:t>
            </a:r>
            <a:r>
              <a:rPr lang="tr-TR" dirty="0" smtClean="0">
                <a:solidFill>
                  <a:schemeClr val="bg1"/>
                </a:solidFill>
                <a:latin typeface="Arial Black" panose="020B0A04020102020204" pitchFamily="34" charset="0"/>
              </a:rPr>
              <a:t>.) </a:t>
            </a:r>
            <a:r>
              <a:rPr lang="tr-TR" dirty="0">
                <a:solidFill>
                  <a:schemeClr val="bg1"/>
                </a:solidFill>
                <a:latin typeface="Arial Black" panose="020B0A04020102020204" pitchFamily="34" charset="0"/>
              </a:rPr>
              <a:t>anlatıyor: "</a:t>
            </a:r>
            <a:r>
              <a:rPr lang="tr-TR" dirty="0" err="1" smtClean="0">
                <a:solidFill>
                  <a:schemeClr val="bg1"/>
                </a:solidFill>
                <a:latin typeface="Arial Black" panose="020B0A04020102020204" pitchFamily="34" charset="0"/>
              </a:rPr>
              <a:t>Rasulullah</a:t>
            </a:r>
            <a:r>
              <a:rPr lang="tr-TR" dirty="0" smtClean="0">
                <a:solidFill>
                  <a:schemeClr val="bg1"/>
                </a:solidFill>
                <a:latin typeface="Arial Black" panose="020B0A04020102020204" pitchFamily="34" charset="0"/>
              </a:rPr>
              <a:t> </a:t>
            </a:r>
            <a:r>
              <a:rPr lang="tr-TR" dirty="0">
                <a:solidFill>
                  <a:schemeClr val="bg1"/>
                </a:solidFill>
                <a:latin typeface="Arial Black" panose="020B0A04020102020204" pitchFamily="34" charset="0"/>
              </a:rPr>
              <a:t>(</a:t>
            </a:r>
            <a:r>
              <a:rPr lang="tr-TR" dirty="0" err="1">
                <a:solidFill>
                  <a:schemeClr val="bg1"/>
                </a:solidFill>
                <a:latin typeface="Arial Black" panose="020B0A04020102020204" pitchFamily="34" charset="0"/>
              </a:rPr>
              <a:t>aIeyhissalâtü</a:t>
            </a:r>
            <a:r>
              <a:rPr lang="tr-TR" dirty="0">
                <a:solidFill>
                  <a:schemeClr val="bg1"/>
                </a:solidFill>
                <a:latin typeface="Arial Black" panose="020B0A04020102020204" pitchFamily="34" charset="0"/>
              </a:rPr>
              <a:t> vesselâm) (bir gün), Hasan </a:t>
            </a:r>
            <a:r>
              <a:rPr lang="tr-TR" dirty="0" err="1">
                <a:solidFill>
                  <a:schemeClr val="bg1"/>
                </a:solidFill>
                <a:latin typeface="Arial Black" panose="020B0A04020102020204" pitchFamily="34" charset="0"/>
              </a:rPr>
              <a:t>İbnu</a:t>
            </a:r>
            <a:r>
              <a:rPr lang="tr-TR" dirty="0">
                <a:solidFill>
                  <a:schemeClr val="bg1"/>
                </a:solidFill>
                <a:latin typeface="Arial Black" panose="020B0A04020102020204" pitchFamily="34" charset="0"/>
              </a:rPr>
              <a:t> Ali (</a:t>
            </a:r>
            <a:r>
              <a:rPr lang="tr-TR" dirty="0" err="1" smtClean="0">
                <a:solidFill>
                  <a:schemeClr val="bg1"/>
                </a:solidFill>
                <a:latin typeface="Arial Black" panose="020B0A04020102020204" pitchFamily="34" charset="0"/>
              </a:rPr>
              <a:t>r.a</a:t>
            </a:r>
            <a:r>
              <a:rPr lang="tr-TR" dirty="0" smtClean="0">
                <a:solidFill>
                  <a:schemeClr val="bg1"/>
                </a:solidFill>
                <a:latin typeface="Arial Black" panose="020B0A04020102020204" pitchFamily="34" charset="0"/>
              </a:rPr>
              <a:t>)</a:t>
            </a:r>
            <a:r>
              <a:rPr lang="tr-TR" dirty="0">
                <a:solidFill>
                  <a:schemeClr val="bg1"/>
                </a:solidFill>
                <a:latin typeface="Arial Black" panose="020B0A04020102020204" pitchFamily="34" charset="0"/>
              </a:rPr>
              <a:t>'</a:t>
            </a:r>
            <a:r>
              <a:rPr lang="tr-TR" dirty="0" err="1">
                <a:solidFill>
                  <a:schemeClr val="bg1"/>
                </a:solidFill>
                <a:latin typeface="Arial Black" panose="020B0A04020102020204" pitchFamily="34" charset="0"/>
              </a:rPr>
              <a:t>yı</a:t>
            </a:r>
            <a:r>
              <a:rPr lang="tr-TR" dirty="0">
                <a:solidFill>
                  <a:schemeClr val="bg1"/>
                </a:solidFill>
                <a:latin typeface="Arial Black" panose="020B0A04020102020204" pitchFamily="34" charset="0"/>
              </a:rPr>
              <a:t> </a:t>
            </a:r>
            <a:r>
              <a:rPr lang="tr-TR" dirty="0" smtClean="0">
                <a:solidFill>
                  <a:schemeClr val="bg1"/>
                </a:solidFill>
                <a:latin typeface="Arial Black" panose="020B0A04020102020204" pitchFamily="34" charset="0"/>
              </a:rPr>
              <a:t>öpmüştü. </a:t>
            </a:r>
            <a:r>
              <a:rPr lang="tr-TR" dirty="0">
                <a:solidFill>
                  <a:schemeClr val="bg1"/>
                </a:solidFill>
                <a:latin typeface="Arial Black" panose="020B0A04020102020204" pitchFamily="34" charset="0"/>
              </a:rPr>
              <a:t>Bu sırada yanında bulunan Akra' </a:t>
            </a:r>
            <a:r>
              <a:rPr lang="tr-TR" dirty="0" err="1">
                <a:solidFill>
                  <a:schemeClr val="bg1"/>
                </a:solidFill>
                <a:latin typeface="Arial Black" panose="020B0A04020102020204" pitchFamily="34" charset="0"/>
              </a:rPr>
              <a:t>İbnu</a:t>
            </a:r>
            <a:r>
              <a:rPr lang="tr-TR" dirty="0">
                <a:solidFill>
                  <a:schemeClr val="bg1"/>
                </a:solidFill>
                <a:latin typeface="Arial Black" panose="020B0A04020102020204" pitchFamily="34" charset="0"/>
              </a:rPr>
              <a:t> </a:t>
            </a:r>
            <a:r>
              <a:rPr lang="tr-TR" dirty="0" err="1">
                <a:solidFill>
                  <a:schemeClr val="bg1"/>
                </a:solidFill>
                <a:latin typeface="Arial Black" panose="020B0A04020102020204" pitchFamily="34" charset="0"/>
              </a:rPr>
              <a:t>Hâbis</a:t>
            </a:r>
            <a:r>
              <a:rPr lang="tr-TR" dirty="0">
                <a:solidFill>
                  <a:schemeClr val="bg1"/>
                </a:solidFill>
                <a:latin typeface="Arial Black" panose="020B0A04020102020204" pitchFamily="34" charset="0"/>
              </a:rPr>
              <a:t>, (sanki bunu tuhaf karşıladı ve:) "Benim on tane çocuğum var. Fakat onlardan hiçbirini öpmedim" dedi. </a:t>
            </a:r>
            <a:r>
              <a:rPr lang="tr-TR" dirty="0" err="1" smtClean="0">
                <a:solidFill>
                  <a:schemeClr val="bg1"/>
                </a:solidFill>
                <a:latin typeface="Arial Black" panose="020B0A04020102020204" pitchFamily="34" charset="0"/>
              </a:rPr>
              <a:t>Rasülullah</a:t>
            </a:r>
            <a:r>
              <a:rPr lang="tr-TR" dirty="0" smtClean="0">
                <a:solidFill>
                  <a:schemeClr val="bg1"/>
                </a:solidFill>
                <a:latin typeface="Arial Black" panose="020B0A04020102020204" pitchFamily="34" charset="0"/>
              </a:rPr>
              <a:t> </a:t>
            </a:r>
            <a:r>
              <a:rPr lang="tr-TR" dirty="0">
                <a:solidFill>
                  <a:schemeClr val="bg1"/>
                </a:solidFill>
                <a:latin typeface="Arial Black" panose="020B0A04020102020204" pitchFamily="34" charset="0"/>
              </a:rPr>
              <a:t>(</a:t>
            </a:r>
            <a:r>
              <a:rPr lang="tr-TR" dirty="0" err="1">
                <a:solidFill>
                  <a:schemeClr val="bg1"/>
                </a:solidFill>
                <a:latin typeface="Arial Black" panose="020B0A04020102020204" pitchFamily="34" charset="0"/>
              </a:rPr>
              <a:t>aleyhissalâtü</a:t>
            </a:r>
            <a:r>
              <a:rPr lang="tr-TR" dirty="0">
                <a:solidFill>
                  <a:schemeClr val="bg1"/>
                </a:solidFill>
                <a:latin typeface="Arial Black" panose="020B0A04020102020204" pitchFamily="34" charset="0"/>
              </a:rPr>
              <a:t> vesselâm) ona bakıp: </a:t>
            </a:r>
          </a:p>
          <a:p>
            <a:r>
              <a:rPr lang="tr-TR" dirty="0">
                <a:solidFill>
                  <a:schemeClr val="bg1"/>
                </a:solidFill>
                <a:latin typeface="Arial Black" panose="020B0A04020102020204" pitchFamily="34" charset="0"/>
              </a:rPr>
              <a:t>"Merhamet etmeyene merhamet edilmez" buyurdu."</a:t>
            </a:r>
          </a:p>
          <a:p>
            <a:r>
              <a:rPr lang="tr-TR" sz="1400" dirty="0" smtClean="0">
                <a:solidFill>
                  <a:schemeClr val="bg1"/>
                </a:solidFill>
                <a:latin typeface="Arial Black" panose="020B0A04020102020204" pitchFamily="34" charset="0"/>
              </a:rPr>
              <a:t>                                                                 </a:t>
            </a:r>
            <a:r>
              <a:rPr lang="tr-TR" sz="1400" dirty="0" err="1" smtClean="0">
                <a:solidFill>
                  <a:schemeClr val="bg1"/>
                </a:solidFill>
                <a:latin typeface="Arial Black" panose="020B0A04020102020204" pitchFamily="34" charset="0"/>
              </a:rPr>
              <a:t>Buhâri</a:t>
            </a:r>
            <a:r>
              <a:rPr lang="tr-TR" sz="1400" dirty="0">
                <a:solidFill>
                  <a:schemeClr val="bg1"/>
                </a:solidFill>
                <a:latin typeface="Arial Black" panose="020B0A04020102020204" pitchFamily="34" charset="0"/>
              </a:rPr>
              <a:t>, </a:t>
            </a:r>
            <a:r>
              <a:rPr lang="tr-TR" sz="1400" dirty="0" err="1">
                <a:solidFill>
                  <a:schemeClr val="bg1"/>
                </a:solidFill>
                <a:latin typeface="Arial Black" panose="020B0A04020102020204" pitchFamily="34" charset="0"/>
              </a:rPr>
              <a:t>Edeb</a:t>
            </a:r>
            <a:r>
              <a:rPr lang="tr-TR" sz="1400" dirty="0">
                <a:solidFill>
                  <a:schemeClr val="bg1"/>
                </a:solidFill>
                <a:latin typeface="Arial Black" panose="020B0A04020102020204" pitchFamily="34" charset="0"/>
              </a:rPr>
              <a:t> 18, Müslim, </a:t>
            </a:r>
            <a:r>
              <a:rPr lang="tr-TR" sz="1400" dirty="0" err="1">
                <a:solidFill>
                  <a:schemeClr val="bg1"/>
                </a:solidFill>
                <a:latin typeface="Arial Black" panose="020B0A04020102020204" pitchFamily="34" charset="0"/>
              </a:rPr>
              <a:t>Fedâil</a:t>
            </a:r>
            <a:r>
              <a:rPr lang="tr-TR" sz="1400" dirty="0">
                <a:solidFill>
                  <a:schemeClr val="bg1"/>
                </a:solidFill>
                <a:latin typeface="Arial Black" panose="020B0A04020102020204" pitchFamily="34" charset="0"/>
              </a:rPr>
              <a:t> 65, (2318</a:t>
            </a:r>
            <a:r>
              <a:rPr lang="tr-TR" sz="1400" dirty="0" smtClean="0">
                <a:solidFill>
                  <a:schemeClr val="bg1"/>
                </a:solidFill>
                <a:latin typeface="Arial Black" panose="020B0A04020102020204" pitchFamily="34" charset="0"/>
              </a:rPr>
              <a:t>)</a:t>
            </a:r>
          </a:p>
          <a:p>
            <a:endParaRPr lang="tr-TR" sz="1400" dirty="0" smtClean="0">
              <a:solidFill>
                <a:schemeClr val="bg1"/>
              </a:solidFill>
              <a:latin typeface="Arial Black" panose="020B0A04020102020204" pitchFamily="34" charset="0"/>
            </a:endParaRPr>
          </a:p>
          <a:p>
            <a:r>
              <a:rPr lang="tr-TR" dirty="0">
                <a:solidFill>
                  <a:schemeClr val="bg1"/>
                </a:solidFill>
                <a:latin typeface="Arial Black" panose="020B0A04020102020204" pitchFamily="34" charset="0"/>
              </a:rPr>
              <a:t>Hz. </a:t>
            </a:r>
            <a:r>
              <a:rPr lang="tr-TR" dirty="0" smtClean="0">
                <a:solidFill>
                  <a:schemeClr val="bg1"/>
                </a:solidFill>
                <a:latin typeface="Arial Black" panose="020B0A04020102020204" pitchFamily="34" charset="0"/>
              </a:rPr>
              <a:t>Ebu </a:t>
            </a:r>
            <a:r>
              <a:rPr lang="tr-TR" dirty="0" err="1" smtClean="0">
                <a:solidFill>
                  <a:schemeClr val="bg1"/>
                </a:solidFill>
                <a:latin typeface="Arial Black" panose="020B0A04020102020204" pitchFamily="34" charset="0"/>
              </a:rPr>
              <a:t>Hureyre</a:t>
            </a:r>
            <a:r>
              <a:rPr lang="tr-TR" dirty="0" smtClean="0">
                <a:solidFill>
                  <a:schemeClr val="bg1"/>
                </a:solidFill>
                <a:latin typeface="Arial Black" panose="020B0A04020102020204" pitchFamily="34" charset="0"/>
              </a:rPr>
              <a:t> </a:t>
            </a:r>
            <a:r>
              <a:rPr lang="tr-TR" dirty="0">
                <a:solidFill>
                  <a:schemeClr val="bg1"/>
                </a:solidFill>
                <a:latin typeface="Arial Black" panose="020B0A04020102020204" pitchFamily="34" charset="0"/>
              </a:rPr>
              <a:t>(</a:t>
            </a:r>
            <a:r>
              <a:rPr lang="tr-TR" dirty="0" err="1" smtClean="0">
                <a:solidFill>
                  <a:schemeClr val="bg1"/>
                </a:solidFill>
                <a:latin typeface="Arial Black" panose="020B0A04020102020204" pitchFamily="34" charset="0"/>
              </a:rPr>
              <a:t>r.a</a:t>
            </a:r>
            <a:r>
              <a:rPr lang="tr-TR" dirty="0" smtClean="0">
                <a:solidFill>
                  <a:schemeClr val="bg1"/>
                </a:solidFill>
                <a:latin typeface="Arial Black" panose="020B0A04020102020204" pitchFamily="34" charset="0"/>
              </a:rPr>
              <a:t>.) </a:t>
            </a:r>
            <a:r>
              <a:rPr lang="tr-TR" dirty="0">
                <a:solidFill>
                  <a:schemeClr val="bg1"/>
                </a:solidFill>
                <a:latin typeface="Arial Black" panose="020B0A04020102020204" pitchFamily="34" charset="0"/>
              </a:rPr>
              <a:t>anlatıyor: "</a:t>
            </a:r>
            <a:r>
              <a:rPr lang="tr-TR" dirty="0" err="1" smtClean="0">
                <a:solidFill>
                  <a:schemeClr val="bg1"/>
                </a:solidFill>
                <a:latin typeface="Arial Black" panose="020B0A04020102020204" pitchFamily="34" charset="0"/>
              </a:rPr>
              <a:t>Rasulullah</a:t>
            </a:r>
            <a:r>
              <a:rPr lang="tr-TR" dirty="0" smtClean="0">
                <a:solidFill>
                  <a:schemeClr val="bg1"/>
                </a:solidFill>
                <a:latin typeface="Arial Black" panose="020B0A04020102020204" pitchFamily="34" charset="0"/>
              </a:rPr>
              <a:t> </a:t>
            </a:r>
            <a:r>
              <a:rPr lang="tr-TR" dirty="0">
                <a:solidFill>
                  <a:schemeClr val="bg1"/>
                </a:solidFill>
                <a:latin typeface="Arial Black" panose="020B0A04020102020204" pitchFamily="34" charset="0"/>
              </a:rPr>
              <a:t>(</a:t>
            </a:r>
            <a:r>
              <a:rPr lang="tr-TR" dirty="0" err="1">
                <a:solidFill>
                  <a:schemeClr val="bg1"/>
                </a:solidFill>
                <a:latin typeface="Arial Black" panose="020B0A04020102020204" pitchFamily="34" charset="0"/>
              </a:rPr>
              <a:t>aleyhissalâtü</a:t>
            </a:r>
            <a:r>
              <a:rPr lang="tr-TR" dirty="0">
                <a:solidFill>
                  <a:schemeClr val="bg1"/>
                </a:solidFill>
                <a:latin typeface="Arial Black" panose="020B0A04020102020204" pitchFamily="34" charset="0"/>
              </a:rPr>
              <a:t> vesselâm) buyurdular ki: "Peygamberlerden birini bir karınca ısırdı. O da (öfkelenerek) karıncanın yuvasının yakılmasını emretti ve </a:t>
            </a:r>
            <a:r>
              <a:rPr lang="tr-TR" dirty="0" smtClean="0">
                <a:solidFill>
                  <a:schemeClr val="bg1"/>
                </a:solidFill>
                <a:latin typeface="Arial Black" panose="020B0A04020102020204" pitchFamily="34" charset="0"/>
              </a:rPr>
              <a:t>yakıldı. </a:t>
            </a:r>
            <a:r>
              <a:rPr lang="tr-TR" dirty="0">
                <a:solidFill>
                  <a:schemeClr val="bg1"/>
                </a:solidFill>
                <a:latin typeface="Arial Black" panose="020B0A04020102020204" pitchFamily="34" charset="0"/>
              </a:rPr>
              <a:t>Allah </a:t>
            </a:r>
            <a:r>
              <a:rPr lang="tr-TR" dirty="0" err="1">
                <a:solidFill>
                  <a:schemeClr val="bg1"/>
                </a:solidFill>
                <a:latin typeface="Arial Black" panose="020B0A04020102020204" pitchFamily="34" charset="0"/>
              </a:rPr>
              <a:t>Teâla</a:t>
            </a:r>
            <a:r>
              <a:rPr lang="tr-TR" dirty="0">
                <a:solidFill>
                  <a:schemeClr val="bg1"/>
                </a:solidFill>
                <a:latin typeface="Arial Black" panose="020B0A04020102020204" pitchFamily="34" charset="0"/>
              </a:rPr>
              <a:t> </a:t>
            </a:r>
            <a:r>
              <a:rPr lang="tr-TR" dirty="0" smtClean="0">
                <a:solidFill>
                  <a:schemeClr val="bg1"/>
                </a:solidFill>
                <a:latin typeface="Arial Black" panose="020B0A04020102020204" pitchFamily="34" charset="0"/>
              </a:rPr>
              <a:t>ona </a:t>
            </a:r>
            <a:r>
              <a:rPr lang="tr-TR" dirty="0">
                <a:solidFill>
                  <a:schemeClr val="bg1"/>
                </a:solidFill>
                <a:latin typeface="Arial Black" panose="020B0A04020102020204" pitchFamily="34" charset="0"/>
              </a:rPr>
              <a:t>şöyle </a:t>
            </a:r>
            <a:r>
              <a:rPr lang="tr-TR" dirty="0" err="1">
                <a:solidFill>
                  <a:schemeClr val="bg1"/>
                </a:solidFill>
                <a:latin typeface="Arial Black" panose="020B0A04020102020204" pitchFamily="34" charset="0"/>
              </a:rPr>
              <a:t>vahyetti</a:t>
            </a:r>
            <a:r>
              <a:rPr lang="tr-TR" dirty="0">
                <a:solidFill>
                  <a:schemeClr val="bg1"/>
                </a:solidFill>
                <a:latin typeface="Arial Black" panose="020B0A04020102020204" pitchFamily="34" charset="0"/>
              </a:rPr>
              <a:t>: "Seni bir karınca ısırmışken, sen </a:t>
            </a:r>
            <a:r>
              <a:rPr lang="tr-TR" dirty="0" err="1">
                <a:solidFill>
                  <a:schemeClr val="bg1"/>
                </a:solidFill>
                <a:latin typeface="Arial Black" panose="020B0A04020102020204" pitchFamily="34" charset="0"/>
              </a:rPr>
              <a:t>tesbih</a:t>
            </a:r>
            <a:r>
              <a:rPr lang="tr-TR" dirty="0">
                <a:solidFill>
                  <a:schemeClr val="bg1"/>
                </a:solidFill>
                <a:latin typeface="Arial Black" panose="020B0A04020102020204" pitchFamily="34" charset="0"/>
              </a:rPr>
              <a:t> eden bir ümmeti yaktın."</a:t>
            </a:r>
          </a:p>
          <a:p>
            <a:r>
              <a:rPr lang="tr-TR" dirty="0" smtClean="0">
                <a:solidFill>
                  <a:schemeClr val="bg1"/>
                </a:solidFill>
                <a:latin typeface="Arial Black" panose="020B0A04020102020204" pitchFamily="34" charset="0"/>
              </a:rPr>
              <a:t>                       </a:t>
            </a:r>
            <a:r>
              <a:rPr lang="tr-TR" sz="1400" dirty="0" smtClean="0">
                <a:solidFill>
                  <a:schemeClr val="bg1"/>
                </a:solidFill>
                <a:latin typeface="Arial Black" panose="020B0A04020102020204" pitchFamily="34" charset="0"/>
              </a:rPr>
              <a:t>(</a:t>
            </a:r>
            <a:r>
              <a:rPr lang="tr-TR" sz="1400" dirty="0" err="1" smtClean="0">
                <a:solidFill>
                  <a:schemeClr val="bg1"/>
                </a:solidFill>
                <a:latin typeface="Arial Black" panose="020B0A04020102020204" pitchFamily="34" charset="0"/>
              </a:rPr>
              <a:t>Buhâri</a:t>
            </a:r>
            <a:r>
              <a:rPr lang="tr-TR" sz="1400" dirty="0">
                <a:solidFill>
                  <a:schemeClr val="bg1"/>
                </a:solidFill>
                <a:latin typeface="Arial Black" panose="020B0A04020102020204" pitchFamily="34" charset="0"/>
              </a:rPr>
              <a:t>, </a:t>
            </a:r>
            <a:r>
              <a:rPr lang="tr-TR" sz="1400" dirty="0" err="1">
                <a:solidFill>
                  <a:schemeClr val="bg1"/>
                </a:solidFill>
                <a:latin typeface="Arial Black" panose="020B0A04020102020204" pitchFamily="34" charset="0"/>
              </a:rPr>
              <a:t>Cihâd</a:t>
            </a:r>
            <a:r>
              <a:rPr lang="tr-TR" sz="1400" dirty="0">
                <a:solidFill>
                  <a:schemeClr val="bg1"/>
                </a:solidFill>
                <a:latin typeface="Arial Black" panose="020B0A04020102020204" pitchFamily="34" charset="0"/>
              </a:rPr>
              <a:t> 152, </a:t>
            </a:r>
            <a:r>
              <a:rPr lang="tr-TR" sz="1400" dirty="0" err="1">
                <a:solidFill>
                  <a:schemeClr val="bg1"/>
                </a:solidFill>
                <a:latin typeface="Arial Black" panose="020B0A04020102020204" pitchFamily="34" charset="0"/>
              </a:rPr>
              <a:t>Bed'ü'l</a:t>
            </a:r>
            <a:r>
              <a:rPr lang="tr-TR" sz="1400" dirty="0">
                <a:solidFill>
                  <a:schemeClr val="bg1"/>
                </a:solidFill>
                <a:latin typeface="Arial Black" panose="020B0A04020102020204" pitchFamily="34" charset="0"/>
              </a:rPr>
              <a:t>-Halk 14; Müslim, Selâm 148, (2241)</a:t>
            </a:r>
          </a:p>
        </p:txBody>
      </p:sp>
    </p:spTree>
    <p:extLst>
      <p:ext uri="{BB962C8B-B14F-4D97-AF65-F5344CB8AC3E}">
        <p14:creationId xmlns:p14="http://schemas.microsoft.com/office/powerpoint/2010/main" val="4149943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964" y="360219"/>
            <a:ext cx="10557163" cy="6123708"/>
          </a:xfrm>
          <a:prstGeom prst="rect">
            <a:avLst/>
          </a:prstGeom>
        </p:spPr>
      </p:pic>
    </p:spTree>
    <p:extLst>
      <p:ext uri="{BB962C8B-B14F-4D97-AF65-F5344CB8AC3E}">
        <p14:creationId xmlns:p14="http://schemas.microsoft.com/office/powerpoint/2010/main" val="1102680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Arial Black" panose="020B0A04020102020204" pitchFamily="34" charset="0"/>
              </a:rPr>
              <a:t>Ömer </a:t>
            </a:r>
            <a:r>
              <a:rPr lang="tr-TR" dirty="0" err="1">
                <a:latin typeface="Arial Black" panose="020B0A04020102020204" pitchFamily="34" charset="0"/>
              </a:rPr>
              <a:t>İbnu'l-Hattâb</a:t>
            </a:r>
            <a:r>
              <a:rPr lang="tr-TR" dirty="0">
                <a:latin typeface="Arial Black" panose="020B0A04020102020204" pitchFamily="34" charset="0"/>
              </a:rPr>
              <a:t> (r. a.) anlatıyor:</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12327" y="569295"/>
            <a:ext cx="5884575" cy="5291754"/>
          </a:xfrm>
        </p:spPr>
      </p:pic>
      <p:sp>
        <p:nvSpPr>
          <p:cNvPr id="4" name="Metin Yer Tutucusu 3"/>
          <p:cNvSpPr>
            <a:spLocks noGrp="1"/>
          </p:cNvSpPr>
          <p:nvPr>
            <p:ph type="body" sz="half" idx="2"/>
          </p:nvPr>
        </p:nvSpPr>
        <p:spPr>
          <a:xfrm>
            <a:off x="1073150" y="2496265"/>
            <a:ext cx="3886777" cy="3600311"/>
          </a:xfrm>
        </p:spPr>
        <p:txBody>
          <a:bodyPr>
            <a:noAutofit/>
          </a:bodyPr>
          <a:lstStyle/>
          <a:p>
            <a:r>
              <a:rPr lang="tr-TR" dirty="0" smtClean="0">
                <a:latin typeface="Arial Black" panose="020B0A04020102020204" pitchFamily="34" charset="0"/>
              </a:rPr>
              <a:t>"</a:t>
            </a:r>
            <a:r>
              <a:rPr lang="tr-TR" dirty="0" err="1" smtClean="0">
                <a:latin typeface="Arial Black" panose="020B0A04020102020204" pitchFamily="34" charset="0"/>
              </a:rPr>
              <a:t>Resulullah'a</a:t>
            </a:r>
            <a:r>
              <a:rPr lang="tr-TR" dirty="0" smtClean="0">
                <a:latin typeface="Arial Black" panose="020B0A04020102020204" pitchFamily="34" charset="0"/>
              </a:rPr>
              <a:t>  </a:t>
            </a:r>
            <a:r>
              <a:rPr lang="tr-TR" dirty="0">
                <a:latin typeface="Arial Black" panose="020B0A04020102020204" pitchFamily="34" charset="0"/>
              </a:rPr>
              <a:t>(</a:t>
            </a:r>
            <a:r>
              <a:rPr lang="tr-TR" dirty="0" err="1">
                <a:latin typeface="Arial Black" panose="020B0A04020102020204" pitchFamily="34" charset="0"/>
              </a:rPr>
              <a:t>aleyhissalâtü</a:t>
            </a:r>
            <a:r>
              <a:rPr lang="tr-TR" dirty="0">
                <a:latin typeface="Arial Black" panose="020B0A04020102020204" pitchFamily="34" charset="0"/>
              </a:rPr>
              <a:t> vesselam</a:t>
            </a:r>
            <a:r>
              <a:rPr lang="tr-TR" dirty="0" smtClean="0">
                <a:latin typeface="Arial Black" panose="020B0A04020102020204" pitchFamily="34" charset="0"/>
              </a:rPr>
              <a:t>) bir </a:t>
            </a:r>
            <a:r>
              <a:rPr lang="tr-TR" dirty="0">
                <a:latin typeface="Arial Black" panose="020B0A04020102020204" pitchFamily="34" charset="0"/>
              </a:rPr>
              <a:t>grup esir getirilmişti. İçlerinde bir kadın vardı, göğüsleri sütle dolu idi. Bu kadın (sağa sola) koşuyor, esirler arasında bir çocuk bulduğu zaman onu yakalayıp kucaklıyor, göğsüne bastırıyor ve emziriyordu. (Dikkatleri çeken bu manzara karşısında), Sevgili Peygamberimiz (</a:t>
            </a:r>
            <a:r>
              <a:rPr lang="tr-TR" dirty="0" err="1">
                <a:latin typeface="Arial Black" panose="020B0A04020102020204" pitchFamily="34" charset="0"/>
              </a:rPr>
              <a:t>a.s</a:t>
            </a:r>
            <a:r>
              <a:rPr lang="tr-TR" dirty="0">
                <a:latin typeface="Arial Black" panose="020B0A04020102020204" pitchFamily="34" charset="0"/>
              </a:rPr>
              <a:t>.):</a:t>
            </a:r>
          </a:p>
          <a:p>
            <a:r>
              <a:rPr lang="tr-TR" dirty="0">
                <a:latin typeface="Arial Black" panose="020B0A04020102020204" pitchFamily="34" charset="0"/>
              </a:rPr>
              <a:t>"Bu kadının, çocuğunu ateşe atacağına kanaatiniz olur mu?" dedi. Bizler: </a:t>
            </a:r>
          </a:p>
          <a:p>
            <a:r>
              <a:rPr lang="tr-TR" dirty="0">
                <a:latin typeface="Arial Black" panose="020B0A04020102020204" pitchFamily="34" charset="0"/>
              </a:rPr>
              <a:t>"Hayır!" diye cevap verince: </a:t>
            </a:r>
          </a:p>
          <a:p>
            <a:r>
              <a:rPr lang="tr-TR" dirty="0">
                <a:latin typeface="Arial Black" panose="020B0A04020102020204" pitchFamily="34" charset="0"/>
              </a:rPr>
              <a:t>"(Bilin ki), Allah'ın kullarına olan rahmeti, bu kadının çocuğuna olan şefkatinden daha fazladır" buyurdu."</a:t>
            </a:r>
          </a:p>
          <a:p>
            <a:r>
              <a:rPr lang="tr-TR" sz="1200" dirty="0">
                <a:latin typeface="Arial Black" panose="020B0A04020102020204" pitchFamily="34" charset="0"/>
              </a:rPr>
              <a:t>                </a:t>
            </a:r>
            <a:r>
              <a:rPr lang="tr-TR" sz="800" dirty="0" err="1">
                <a:latin typeface="Arial Black" panose="020B0A04020102020204" pitchFamily="34" charset="0"/>
              </a:rPr>
              <a:t>Buhâri</a:t>
            </a:r>
            <a:r>
              <a:rPr lang="tr-TR" sz="800" dirty="0">
                <a:latin typeface="Arial Black" panose="020B0A04020102020204" pitchFamily="34" charset="0"/>
              </a:rPr>
              <a:t>, </a:t>
            </a:r>
            <a:r>
              <a:rPr lang="tr-TR" sz="800" dirty="0" err="1">
                <a:latin typeface="Arial Black" panose="020B0A04020102020204" pitchFamily="34" charset="0"/>
              </a:rPr>
              <a:t>Edeb</a:t>
            </a:r>
            <a:r>
              <a:rPr lang="tr-TR" sz="800" dirty="0">
                <a:latin typeface="Arial Black" panose="020B0A04020102020204" pitchFamily="34" charset="0"/>
              </a:rPr>
              <a:t> 18; Müslim, </a:t>
            </a:r>
            <a:r>
              <a:rPr lang="tr-TR" sz="800" dirty="0" err="1">
                <a:latin typeface="Arial Black" panose="020B0A04020102020204" pitchFamily="34" charset="0"/>
              </a:rPr>
              <a:t>Tevbe</a:t>
            </a:r>
            <a:r>
              <a:rPr lang="tr-TR" sz="800" dirty="0">
                <a:latin typeface="Arial Black" panose="020B0A04020102020204" pitchFamily="34" charset="0"/>
              </a:rPr>
              <a:t> 22, (2754).</a:t>
            </a:r>
          </a:p>
          <a:p>
            <a:endParaRPr lang="tr-TR" sz="1200" dirty="0"/>
          </a:p>
        </p:txBody>
      </p:sp>
    </p:spTree>
    <p:extLst>
      <p:ext uri="{BB962C8B-B14F-4D97-AF65-F5344CB8AC3E}">
        <p14:creationId xmlns:p14="http://schemas.microsoft.com/office/powerpoint/2010/main" val="12087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927" y="568036"/>
            <a:ext cx="10155382" cy="5721928"/>
          </a:xfrm>
          <a:prstGeom prst="rect">
            <a:avLst/>
          </a:prstGeom>
        </p:spPr>
      </p:pic>
    </p:spTree>
    <p:extLst>
      <p:ext uri="{BB962C8B-B14F-4D97-AF65-F5344CB8AC3E}">
        <p14:creationId xmlns:p14="http://schemas.microsoft.com/office/powerpoint/2010/main" val="3260100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İLGİNÇTİR…</a:t>
            </a:r>
            <a:endParaRPr lang="tr-TR" dirty="0"/>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89418" y="720436"/>
            <a:ext cx="5555673" cy="4876800"/>
          </a:xfrm>
        </p:spPr>
      </p:pic>
      <p:sp>
        <p:nvSpPr>
          <p:cNvPr id="4" name="Metin Yer Tutucusu 3"/>
          <p:cNvSpPr>
            <a:spLocks noGrp="1"/>
          </p:cNvSpPr>
          <p:nvPr>
            <p:ph type="body" sz="half" idx="2"/>
          </p:nvPr>
        </p:nvSpPr>
        <p:spPr/>
        <p:txBody>
          <a:bodyPr>
            <a:normAutofit/>
          </a:bodyPr>
          <a:lstStyle/>
          <a:p>
            <a:r>
              <a:rPr lang="tr-TR" sz="2000" b="1" dirty="0"/>
              <a:t>ANNE-BABA,</a:t>
            </a:r>
          </a:p>
          <a:p>
            <a:r>
              <a:rPr lang="tr-TR" sz="2000" b="1" dirty="0" smtClean="0"/>
              <a:t>KÜÇÜKKEN ÇOCUĞUNUN ELİNDEN TUTUP ONU PARKA GÖTÜRÜR;</a:t>
            </a:r>
          </a:p>
          <a:p>
            <a:r>
              <a:rPr lang="tr-TR" sz="2000" b="1" dirty="0" smtClean="0"/>
              <a:t>MODERN(!) EVLAT İSE, </a:t>
            </a:r>
            <a:r>
              <a:rPr lang="tr-TR" sz="2000" b="1" dirty="0" smtClean="0"/>
              <a:t>ELLERİNDEN </a:t>
            </a:r>
            <a:r>
              <a:rPr lang="tr-TR" sz="2000" b="1" dirty="0" smtClean="0"/>
              <a:t>TUTUP </a:t>
            </a:r>
            <a:r>
              <a:rPr lang="tr-TR" sz="2000" b="1" dirty="0"/>
              <a:t>ONLARI HUZUREVİNE </a:t>
            </a:r>
            <a:r>
              <a:rPr lang="tr-TR" sz="2000" b="1" dirty="0" smtClean="0"/>
              <a:t>GÖTÜRÜYOR…</a:t>
            </a:r>
            <a:endParaRPr lang="tr-TR" sz="2000" b="1" dirty="0"/>
          </a:p>
        </p:txBody>
      </p:sp>
    </p:spTree>
    <p:extLst>
      <p:ext uri="{BB962C8B-B14F-4D97-AF65-F5344CB8AC3E}">
        <p14:creationId xmlns:p14="http://schemas.microsoft.com/office/powerpoint/2010/main" val="18778427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klif">
  <a:themeElements>
    <a:clrScheme name="Teklif">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Teklif">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klif">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TM03457503[[fn=Teklif]]</Template>
  <TotalTime>223</TotalTime>
  <Words>1411</Words>
  <Application>Microsoft Office PowerPoint</Application>
  <PresentationFormat>Geniş ekran</PresentationFormat>
  <Paragraphs>81</Paragraphs>
  <Slides>18</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18</vt:i4>
      </vt:variant>
    </vt:vector>
  </HeadingPairs>
  <TitlesOfParts>
    <vt:vector size="25" baseType="lpstr">
      <vt:lpstr>Arial</vt:lpstr>
      <vt:lpstr>Arial Black</vt:lpstr>
      <vt:lpstr>Calibri</vt:lpstr>
      <vt:lpstr>Century Gothic</vt:lpstr>
      <vt:lpstr>Times New Roman</vt:lpstr>
      <vt:lpstr>Wingdings 2</vt:lpstr>
      <vt:lpstr>Teklif</vt:lpstr>
      <vt:lpstr>    İSLAM’DA MERHAMET HAZIRLAYAN: ENİSE ERKOÇ- AYDIN İL MÜFTÜ YARDIMCISI</vt:lpstr>
      <vt:lpstr>Nedir Merhamet?</vt:lpstr>
      <vt:lpstr>Sevgili Peygamberimiz (a.s.) şöyle buyuruyor:</vt:lpstr>
      <vt:lpstr>PowerPoint Sunusu</vt:lpstr>
      <vt:lpstr>PowerPoint Sunusu</vt:lpstr>
      <vt:lpstr>PowerPoint Sunusu</vt:lpstr>
      <vt:lpstr>Ömer İbnu'l-Hattâb (r. a.) anlatıyor:</vt:lpstr>
      <vt:lpstr>PowerPoint Sunusu</vt:lpstr>
      <vt:lpstr>İLGİNÇTİR…</vt:lpstr>
      <vt:lpstr> Kuran’da Geçen İlahi Rahmete Ulaştıracağı Muhtemel Hususlar</vt:lpstr>
      <vt:lpstr> Kuran’da Geçen İlahi Rahmete Ulaştıracağı Muhtemel Hususlar</vt:lpstr>
      <vt:lpstr>YÜCE ALLAH ŞÖYLE BUYURUYOR:</vt:lpstr>
      <vt:lpstr>Canlılara Merhamet </vt:lpstr>
      <vt:lpstr>Canlılara Merhamet </vt:lpstr>
      <vt:lpstr>Canlılara MERHAMET</vt:lpstr>
      <vt:lpstr>Onların da gözyaşları var, onlara nazik davran…</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İSLAM’DA MERHAMET</dc:title>
  <dc:creator>ASUS</dc:creator>
  <cp:lastModifiedBy>ASUS</cp:lastModifiedBy>
  <cp:revision>40</cp:revision>
  <dcterms:created xsi:type="dcterms:W3CDTF">2018-01-17T05:45:14Z</dcterms:created>
  <dcterms:modified xsi:type="dcterms:W3CDTF">2018-01-18T07:50:53Z</dcterms:modified>
</cp:coreProperties>
</file>